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4"/>
  </p:notesMasterIdLst>
  <p:sldIdLst>
    <p:sldId id="256" r:id="rId2"/>
    <p:sldId id="257" r:id="rId3"/>
    <p:sldId id="261" r:id="rId4"/>
    <p:sldId id="265" r:id="rId5"/>
    <p:sldId id="259" r:id="rId6"/>
    <p:sldId id="260" r:id="rId7"/>
    <p:sldId id="264" r:id="rId8"/>
    <p:sldId id="262" r:id="rId9"/>
    <p:sldId id="266" r:id="rId10"/>
    <p:sldId id="263" r:id="rId11"/>
    <p:sldId id="267" r:id="rId12"/>
    <p:sldId id="268"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C1004"/>
    <a:srgbClr val="00206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26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44AA7C2-E8DC-467C-9833-F833067453C2}" type="datetimeFigureOut">
              <a:rPr lang="en-US" smtClean="0"/>
              <a:pPr/>
              <a:t>4/19/2017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51A8E8C-7000-4BD7-A278-0C1355790446}" type="slidenum">
              <a:rPr lang="en-US" smtClean="0"/>
              <a:pPr/>
              <a:t>‹#›</a:t>
            </a:fld>
            <a:endParaRPr lang="en-US" dirty="0"/>
          </a:p>
        </p:txBody>
      </p:sp>
    </p:spTree>
    <p:extLst>
      <p:ext uri="{BB962C8B-B14F-4D97-AF65-F5344CB8AC3E}">
        <p14:creationId xmlns:p14="http://schemas.microsoft.com/office/powerpoint/2010/main" val="33968715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93350BE-36FB-48B8-BC3B-BF82FA8A4B16}" type="datetime1">
              <a:rPr lang="en-US" smtClean="0"/>
              <a:pPr/>
              <a:t>4/19/2017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A8D951-FD7A-4EA6-9971-BA4650F5F282}" type="datetime1">
              <a:rPr lang="en-US" smtClean="0"/>
              <a:pPr/>
              <a:t>4/19/2017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7DDA1A-1160-4810-A009-9384DF143964}" type="datetime1">
              <a:rPr lang="en-US" smtClean="0"/>
              <a:pPr/>
              <a:t>4/19/2017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4B8CA7-DF52-4574-B28B-BF67C425F74E}" type="datetime1">
              <a:rPr lang="en-US" smtClean="0"/>
              <a:pPr/>
              <a:t>4/19/2017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96F388C-ACCE-4EF5-AD2C-86A2C6495869}" type="datetime1">
              <a:rPr lang="en-US" smtClean="0"/>
              <a:pPr/>
              <a:t>4/19/2017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602A2DB-E9A4-4F11-9A97-3D805873123B}" type="datetime1">
              <a:rPr lang="en-US" smtClean="0"/>
              <a:pPr/>
              <a:t>4/19/2017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65D039D-4B07-4C92-99B2-D30586816A68}" type="datetime1">
              <a:rPr lang="en-US" smtClean="0"/>
              <a:pPr/>
              <a:t>4/19/2017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DD8C0F6-D106-4D90-B6A1-515B7FD8F0C8}" type="datetime1">
              <a:rPr lang="en-US" smtClean="0"/>
              <a:pPr/>
              <a:t>4/19/2017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BB9723-2437-47C8-833A-EDB2EBB6A5A1}" type="datetime1">
              <a:rPr lang="en-US" smtClean="0"/>
              <a:pPr/>
              <a:t>4/19/2017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05C9E6-3B8B-4571-9128-858A99C98B86}" type="datetime1">
              <a:rPr lang="en-US" smtClean="0"/>
              <a:pPr/>
              <a:t>4/19/2017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4141EB-C6BD-49FF-BC05-BF0312C62789}" type="datetime1">
              <a:rPr lang="en-US" smtClean="0"/>
              <a:pPr/>
              <a:t>4/19/2017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A1E575-74B0-4F22-8519-3F96FB7A2B3A}" type="datetime1">
              <a:rPr lang="en-US" smtClean="0"/>
              <a:pPr/>
              <a:t>4/19/2017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sp>
        <p:nvSpPr>
          <p:cNvPr id="2" name="Title 1"/>
          <p:cNvSpPr>
            <a:spLocks noGrp="1"/>
          </p:cNvSpPr>
          <p:nvPr>
            <p:ph type="ctrTitle"/>
          </p:nvPr>
        </p:nvSpPr>
        <p:spPr>
          <a:xfrm>
            <a:off x="621506" y="609601"/>
            <a:ext cx="7772400" cy="457200"/>
          </a:xfrm>
        </p:spPr>
        <p:txBody>
          <a:bodyPr>
            <a:normAutofit fontScale="90000"/>
          </a:bodyPr>
          <a:lstStyle/>
          <a:p>
            <a:r>
              <a:rPr lang="en-US" sz="1800" dirty="0" smtClean="0">
                <a:solidFill>
                  <a:srgbClr val="002060"/>
                </a:solidFill>
                <a:latin typeface="Book Antiqua" panose="02040602050305030304" pitchFamily="18" charset="0"/>
              </a:rPr>
              <a:t>Development of master curricula for natural disasters risk management in Western Balkan countries</a:t>
            </a:r>
            <a:endParaRPr lang="bs-Latn-BA" sz="1800" dirty="0">
              <a:solidFill>
                <a:srgbClr val="002060"/>
              </a:solidFill>
              <a:latin typeface="Book Antiqua" panose="02040602050305030304" pitchFamily="18" charset="0"/>
            </a:endParaRPr>
          </a:p>
        </p:txBody>
      </p:sp>
      <p:sp>
        <p:nvSpPr>
          <p:cNvPr id="3" name="Subtitle 2"/>
          <p:cNvSpPr>
            <a:spLocks noGrp="1"/>
          </p:cNvSpPr>
          <p:nvPr>
            <p:ph type="subTitle" idx="1"/>
          </p:nvPr>
        </p:nvSpPr>
        <p:spPr>
          <a:xfrm>
            <a:off x="914400" y="1524000"/>
            <a:ext cx="7543800" cy="1143000"/>
          </a:xfrm>
        </p:spPr>
        <p:txBody>
          <a:bodyPr>
            <a:normAutofit lnSpcReduction="10000"/>
          </a:bodyPr>
          <a:lstStyle/>
          <a:p>
            <a:r>
              <a:rPr lang="en-GB" b="1" dirty="0" smtClean="0">
                <a:solidFill>
                  <a:schemeClr val="accent1">
                    <a:lumMod val="50000"/>
                  </a:schemeClr>
                </a:solidFill>
                <a:effectLst>
                  <a:outerShdw blurRad="38100" dist="38100" dir="2700000" algn="tl">
                    <a:srgbClr val="000000">
                      <a:alpha val="43137"/>
                    </a:srgbClr>
                  </a:outerShdw>
                </a:effectLst>
                <a:latin typeface="Book Antiqua" panose="02040602050305030304" pitchFamily="18" charset="0"/>
              </a:rPr>
              <a:t>Monitoring </a:t>
            </a:r>
            <a:r>
              <a:rPr lang="sr-Latn-RS" b="1" dirty="0" smtClean="0">
                <a:solidFill>
                  <a:schemeClr val="accent1">
                    <a:lumMod val="50000"/>
                  </a:schemeClr>
                </a:solidFill>
                <a:effectLst>
                  <a:outerShdw blurRad="38100" dist="38100" dir="2700000" algn="tl">
                    <a:srgbClr val="000000">
                      <a:alpha val="43137"/>
                    </a:srgbClr>
                  </a:outerShdw>
                </a:effectLst>
                <a:latin typeface="Book Antiqua" panose="02040602050305030304" pitchFamily="18" charset="0"/>
              </a:rPr>
              <a:t>V</a:t>
            </a:r>
            <a:r>
              <a:rPr lang="en-GB" b="1" dirty="0" smtClean="0">
                <a:solidFill>
                  <a:schemeClr val="accent1">
                    <a:lumMod val="50000"/>
                  </a:schemeClr>
                </a:solidFill>
                <a:effectLst>
                  <a:outerShdw blurRad="38100" dist="38100" dir="2700000" algn="tl">
                    <a:srgbClr val="000000">
                      <a:alpha val="43137"/>
                    </a:srgbClr>
                  </a:outerShdw>
                </a:effectLst>
                <a:latin typeface="Book Antiqua" panose="02040602050305030304" pitchFamily="18" charset="0"/>
              </a:rPr>
              <a:t>isit to NatRisk </a:t>
            </a:r>
            <a:endParaRPr lang="en-GB" b="1" dirty="0">
              <a:solidFill>
                <a:schemeClr val="accent1">
                  <a:lumMod val="50000"/>
                </a:schemeClr>
              </a:solidFill>
              <a:effectLst>
                <a:outerShdw blurRad="38100" dist="38100" dir="2700000" algn="tl">
                  <a:srgbClr val="000000">
                    <a:alpha val="43137"/>
                  </a:srgbClr>
                </a:outerShdw>
              </a:effectLst>
              <a:latin typeface="Book Antiqua" panose="02040602050305030304" pitchFamily="18" charset="0"/>
            </a:endParaRPr>
          </a:p>
          <a:p>
            <a:r>
              <a:rPr lang="en-GB" b="1" dirty="0" smtClean="0">
                <a:solidFill>
                  <a:schemeClr val="accent1">
                    <a:lumMod val="50000"/>
                  </a:schemeClr>
                </a:solidFill>
                <a:effectLst>
                  <a:outerShdw blurRad="38100" dist="38100" dir="2700000" algn="tl">
                    <a:srgbClr val="000000">
                      <a:alpha val="43137"/>
                    </a:srgbClr>
                  </a:outerShdw>
                </a:effectLst>
                <a:latin typeface="Book Antiqua" panose="02040602050305030304" pitchFamily="18" charset="0"/>
              </a:rPr>
              <a:t>Project</a:t>
            </a:r>
            <a:endParaRPr lang="en-GB" b="1" dirty="0">
              <a:solidFill>
                <a:schemeClr val="accent1">
                  <a:lumMod val="50000"/>
                </a:schemeClr>
              </a:solidFill>
              <a:effectLst>
                <a:outerShdw blurRad="38100" dist="38100" dir="2700000" algn="tl">
                  <a:srgbClr val="000000">
                    <a:alpha val="43137"/>
                  </a:srgbClr>
                </a:outerShdw>
              </a:effectLst>
              <a:latin typeface="Book Antiqua" panose="02040602050305030304" pitchFamily="18" charset="0"/>
            </a:endParaRPr>
          </a:p>
          <a:p>
            <a:endParaRPr lang="bs-Latn-BA" dirty="0">
              <a:solidFill>
                <a:schemeClr val="accent1">
                  <a:lumMod val="50000"/>
                </a:schemeClr>
              </a:solidFill>
              <a:effectLst>
                <a:outerShdw blurRad="38100" dist="38100" dir="2700000" algn="tl">
                  <a:srgbClr val="000000">
                    <a:alpha val="43137"/>
                  </a:srgbClr>
                </a:outerShdw>
              </a:effectLst>
              <a:latin typeface="Book Antiqua" panose="02040602050305030304" pitchFamily="18" charset="0"/>
            </a:endParaRPr>
          </a:p>
        </p:txBody>
      </p:sp>
      <p:cxnSp>
        <p:nvCxnSpPr>
          <p:cNvPr id="5" name="Straight Connector 4"/>
          <p:cNvCxnSpPr/>
          <p:nvPr/>
        </p:nvCxnSpPr>
        <p:spPr>
          <a:xfrm>
            <a:off x="0" y="10668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8" name="Title 1"/>
          <p:cNvSpPr txBox="1">
            <a:spLocks/>
          </p:cNvSpPr>
          <p:nvPr/>
        </p:nvSpPr>
        <p:spPr>
          <a:xfrm>
            <a:off x="685800" y="2667000"/>
            <a:ext cx="7772400" cy="838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1800" dirty="0" smtClean="0">
                <a:solidFill>
                  <a:srgbClr val="002060"/>
                </a:solidFill>
                <a:latin typeface="Book Antiqua" panose="02040602050305030304" pitchFamily="18" charset="0"/>
              </a:rPr>
              <a:t>Jelena Pand</a:t>
            </a:r>
            <a:r>
              <a:rPr lang="sr-Latn-RS" sz="1800" dirty="0" smtClean="0">
                <a:solidFill>
                  <a:srgbClr val="002060"/>
                </a:solidFill>
                <a:latin typeface="Book Antiqua" panose="02040602050305030304" pitchFamily="18" charset="0"/>
              </a:rPr>
              <a:t>ža</a:t>
            </a:r>
            <a:endParaRPr lang="sr-Latn-BA" sz="1800" dirty="0" smtClean="0">
              <a:solidFill>
                <a:srgbClr val="002060"/>
              </a:solidFill>
              <a:latin typeface="Book Antiqua" panose="02040602050305030304" pitchFamily="18" charset="0"/>
            </a:endParaRPr>
          </a:p>
          <a:p>
            <a:r>
              <a:rPr lang="sr-Latn-BA" sz="1800" dirty="0" smtClean="0">
                <a:solidFill>
                  <a:srgbClr val="002060"/>
                </a:solidFill>
                <a:latin typeface="Book Antiqua" panose="02040602050305030304" pitchFamily="18" charset="0"/>
              </a:rPr>
              <a:t>Academy of Criminalistic and Police Studies (KPA)</a:t>
            </a:r>
            <a:endParaRPr lang="bs-Latn-BA" sz="1800" dirty="0">
              <a:solidFill>
                <a:srgbClr val="002060"/>
              </a:solidFill>
              <a:latin typeface="Book Antiqua" panose="02040602050305030304" pitchFamily="18" charset="0"/>
            </a:endParaRPr>
          </a:p>
        </p:txBody>
      </p:sp>
      <p:sp>
        <p:nvSpPr>
          <p:cNvPr id="9" name="Title 1"/>
          <p:cNvSpPr txBox="1">
            <a:spLocks/>
          </p:cNvSpPr>
          <p:nvPr/>
        </p:nvSpPr>
        <p:spPr>
          <a:xfrm>
            <a:off x="685800" y="4953000"/>
            <a:ext cx="7772400"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sr-Latn-BA" sz="1800" dirty="0">
                <a:solidFill>
                  <a:srgbClr val="002060"/>
                </a:solidFill>
                <a:latin typeface="Book Antiqua" panose="02040602050305030304" pitchFamily="18" charset="0"/>
              </a:rPr>
              <a:t>NEO </a:t>
            </a:r>
            <a:r>
              <a:rPr lang="sr-Latn-BA" sz="1800" dirty="0">
                <a:solidFill>
                  <a:srgbClr val="002060"/>
                </a:solidFill>
                <a:latin typeface="Book Antiqua" panose="02040602050305030304" pitchFamily="18" charset="0"/>
              </a:rPr>
              <a:t>Serbia</a:t>
            </a:r>
            <a:r>
              <a:rPr lang="sr-Latn-BA" sz="1800" dirty="0">
                <a:solidFill>
                  <a:srgbClr val="002060"/>
                </a:solidFill>
                <a:latin typeface="Book Antiqua" panose="02040602050305030304" pitchFamily="18" charset="0"/>
              </a:rPr>
              <a:t> Monitoring </a:t>
            </a:r>
            <a:r>
              <a:rPr lang="sr-Latn-BA" sz="1800" dirty="0">
                <a:solidFill>
                  <a:srgbClr val="002060"/>
                </a:solidFill>
                <a:latin typeface="Book Antiqua" panose="02040602050305030304" pitchFamily="18" charset="0"/>
              </a:rPr>
              <a:t>Visit / </a:t>
            </a:r>
            <a:r>
              <a:rPr lang="sr-Latn-BA" sz="1800" dirty="0" smtClean="0">
                <a:solidFill>
                  <a:srgbClr val="002060"/>
                </a:solidFill>
                <a:latin typeface="Book Antiqua" panose="02040602050305030304" pitchFamily="18" charset="0"/>
              </a:rPr>
              <a:t>Niš, Serbia, 20 April 2017</a:t>
            </a:r>
            <a:endParaRPr lang="bs-Latn-BA" sz="1800" dirty="0">
              <a:solidFill>
                <a:srgbClr val="002060"/>
              </a:solidFill>
              <a:latin typeface="Book Antiqua" panose="02040602050305030304" pitchFamily="18" charset="0"/>
            </a:endParaRPr>
          </a:p>
        </p:txBody>
      </p:sp>
      <p:sp>
        <p:nvSpPr>
          <p:cNvPr id="11" name="Title 1"/>
          <p:cNvSpPr txBox="1">
            <a:spLocks/>
          </p:cNvSpPr>
          <p:nvPr/>
        </p:nvSpPr>
        <p:spPr>
          <a:xfrm>
            <a:off x="2971800" y="3505200"/>
            <a:ext cx="2706688" cy="1524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bs-Latn-BA" sz="1800" dirty="0">
              <a:solidFill>
                <a:srgbClr val="002060"/>
              </a:solidFill>
              <a:latin typeface="Book Antiqua" panose="02040602050305030304" pitchFamily="18" charset="0"/>
            </a:endParaRPr>
          </a:p>
        </p:txBody>
      </p:sp>
      <p:sp>
        <p:nvSpPr>
          <p:cNvPr id="13" name="Text Box 2"/>
          <p:cNvSpPr txBox="1">
            <a:spLocks noChangeArrowheads="1"/>
          </p:cNvSpPr>
          <p:nvPr/>
        </p:nvSpPr>
        <p:spPr bwMode="auto">
          <a:xfrm>
            <a:off x="0" y="6057781"/>
            <a:ext cx="9144000" cy="800219"/>
          </a:xfrm>
          <a:prstGeom prst="rect">
            <a:avLst/>
          </a:prstGeom>
          <a:solidFill>
            <a:schemeClr val="accent6">
              <a:lumMod val="20000"/>
              <a:lumOff val="80000"/>
            </a:schemeClr>
          </a:solidFill>
          <a:ln w="9525">
            <a:solidFill>
              <a:srgbClr val="FF0000"/>
            </a:solidFill>
            <a:miter lim="800000"/>
            <a:headEnd/>
            <a:tailEnd/>
          </a:ln>
        </p:spPr>
        <p:txBody>
          <a:bodyPr rot="0" vert="horz" wrap="square" lIns="91440" tIns="45720" rIns="91440" bIns="45720" anchor="t" anchorCtr="0">
            <a:spAutoFit/>
          </a:bodyPr>
          <a:lstStyle/>
          <a:p>
            <a:pPr algn="ctr">
              <a:spcAft>
                <a:spcPts val="0"/>
              </a:spcAft>
            </a:pPr>
            <a:r>
              <a:rPr lang="en-US" sz="1200" dirty="0">
                <a:effectLst/>
                <a:latin typeface="Book Antiqua"/>
                <a:ea typeface="Calibri"/>
                <a:cs typeface="Times New Roman"/>
              </a:rPr>
              <a:t>Project number:  </a:t>
            </a:r>
            <a:r>
              <a:rPr lang="sr-Latn-RS" sz="1200" dirty="0" smtClean="0">
                <a:effectLst/>
                <a:latin typeface="Book Antiqua"/>
                <a:ea typeface="Calibri"/>
                <a:cs typeface="Times New Roman"/>
              </a:rPr>
              <a:t>5</a:t>
            </a:r>
            <a:r>
              <a:rPr lang="en-US" sz="1200" dirty="0" smtClean="0">
                <a:latin typeface="Book Antiqua"/>
                <a:ea typeface="Calibri"/>
                <a:cs typeface="Times New Roman"/>
              </a:rPr>
              <a:t>73806-EPP-1-2016-1-RS-EPPKA2-CBHE-JP</a:t>
            </a:r>
            <a:endParaRPr lang="bs-Latn-BA" sz="1200" dirty="0">
              <a:latin typeface="Book Antiqua"/>
              <a:ea typeface="Calibri"/>
              <a:cs typeface="Times New Roman"/>
            </a:endParaRPr>
          </a:p>
          <a:p>
            <a:pPr>
              <a:spcAft>
                <a:spcPts val="0"/>
              </a:spcAft>
            </a:pPr>
            <a:r>
              <a:rPr lang="en-US" sz="1200" dirty="0">
                <a:effectLst/>
                <a:latin typeface="Book Antiqua"/>
                <a:ea typeface="Calibri"/>
                <a:cs typeface="Times New Roman"/>
              </a:rPr>
              <a:t> </a:t>
            </a:r>
            <a:endParaRPr lang="bs-Latn-BA" sz="1200" dirty="0">
              <a:effectLst/>
              <a:latin typeface="Book Antiqua"/>
              <a:ea typeface="Calibri"/>
              <a:cs typeface="Times New Roman"/>
            </a:endParaRPr>
          </a:p>
          <a:p>
            <a:pPr algn="just">
              <a:spcAft>
                <a:spcPts val="0"/>
              </a:spcAft>
            </a:pPr>
            <a:r>
              <a:rPr lang="bs-Latn-BA" sz="1100" i="1" dirty="0">
                <a:effectLst/>
                <a:latin typeface="Book Antiqua"/>
                <a:ea typeface="Calibri"/>
                <a:cs typeface="Times New Roman"/>
              </a:rPr>
              <a:t>"This project has been funded with support from the European Commission. This publication </a:t>
            </a:r>
            <a:r>
              <a:rPr lang="bs-Latn-BA" sz="1100" i="1" dirty="0" smtClean="0">
                <a:effectLst/>
                <a:latin typeface="Book Antiqua"/>
                <a:ea typeface="Calibri"/>
                <a:cs typeface="Times New Roman"/>
              </a:rPr>
              <a:t>reflects </a:t>
            </a:r>
            <a:r>
              <a:rPr lang="bs-Latn-BA" sz="1100" i="1" dirty="0">
                <a:effectLst/>
                <a:latin typeface="Book Antiqua"/>
                <a:ea typeface="Calibri"/>
                <a:cs typeface="Times New Roman"/>
              </a:rPr>
              <a:t>the views only of the author, and the Commission cannot be held responsible for any use which may be made of the information contained therein"</a:t>
            </a:r>
            <a:endParaRPr lang="bs-Latn-BA" sz="1200" dirty="0">
              <a:effectLst/>
              <a:latin typeface="Book Antiqua"/>
              <a:ea typeface="Calibri"/>
              <a:cs typeface="Times New Roman"/>
            </a:endParaRPr>
          </a:p>
        </p:txBody>
      </p:sp>
      <p:pic>
        <p:nvPicPr>
          <p:cNvPr id="10"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43800" y="185737"/>
            <a:ext cx="1500187" cy="334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05200" y="3648075"/>
            <a:ext cx="5745163" cy="1381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539554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749300"/>
          </a:xfrm>
        </p:spPr>
        <p:txBody>
          <a:bodyPr>
            <a:normAutofit fontScale="90000"/>
          </a:bodyPr>
          <a:lstStyle/>
          <a:p>
            <a:r>
              <a:rPr lang="bs-Latn-BA" b="1" dirty="0" smtClean="0">
                <a:solidFill>
                  <a:srgbClr val="FFC000"/>
                </a:solidFill>
                <a:effectLst>
                  <a:outerShdw blurRad="38100" dist="38100" dir="2700000" algn="tl">
                    <a:srgbClr val="000000">
                      <a:alpha val="43137"/>
                    </a:srgbClr>
                  </a:outerShdw>
                </a:effectLst>
                <a:latin typeface="Book Antiqua" panose="02040602050305030304" pitchFamily="18" charset="0"/>
              </a:rPr>
              <a:t>What </a:t>
            </a:r>
            <a:r>
              <a:rPr lang="en-GB" b="1" dirty="0" smtClean="0">
                <a:solidFill>
                  <a:srgbClr val="FFC000"/>
                </a:solidFill>
                <a:effectLst>
                  <a:outerShdw blurRad="38100" dist="38100" dir="2700000" algn="tl">
                    <a:srgbClr val="000000">
                      <a:alpha val="43137"/>
                    </a:srgbClr>
                  </a:outerShdw>
                </a:effectLst>
                <a:latin typeface="Book Antiqua" panose="02040602050305030304" pitchFamily="18" charset="0"/>
              </a:rPr>
              <a:t>we plan to do next</a:t>
            </a:r>
            <a:r>
              <a:rPr lang="en-US" b="1" dirty="0" smtClean="0">
                <a:solidFill>
                  <a:srgbClr val="FFC000"/>
                </a:solidFill>
                <a:effectLst>
                  <a:outerShdw blurRad="38100" dist="38100" dir="2700000" algn="tl">
                    <a:srgbClr val="000000">
                      <a:alpha val="43137"/>
                    </a:srgbClr>
                  </a:outerShdw>
                </a:effectLst>
                <a:latin typeface="Book Antiqua" panose="02040602050305030304" pitchFamily="18" charset="0"/>
              </a:rPr>
              <a:t>:</a:t>
            </a:r>
            <a:endParaRPr lang="bs-Latn-BA" b="1" dirty="0">
              <a:solidFill>
                <a:srgbClr val="FFC000"/>
              </a:solidFill>
              <a:effectLst>
                <a:outerShdw blurRad="38100" dist="38100" dir="2700000" algn="tl">
                  <a:srgbClr val="000000">
                    <a:alpha val="43137"/>
                  </a:srgbClr>
                </a:outerShdw>
              </a:effectLst>
              <a:latin typeface="Book Antiqua" panose="02040602050305030304" pitchFamily="18" charset="0"/>
            </a:endParaRPr>
          </a:p>
        </p:txBody>
      </p:sp>
      <p:sp>
        <p:nvSpPr>
          <p:cNvPr id="3" name="Content Placeholder 2"/>
          <p:cNvSpPr>
            <a:spLocks noGrp="1"/>
          </p:cNvSpPr>
          <p:nvPr>
            <p:ph idx="1"/>
          </p:nvPr>
        </p:nvSpPr>
        <p:spPr/>
        <p:txBody>
          <a:bodyPr>
            <a:normAutofit fontScale="70000" lnSpcReduction="20000"/>
          </a:bodyPr>
          <a:lstStyle/>
          <a:p>
            <a:pPr algn="just">
              <a:buFont typeface="Wingdings" pitchFamily="2" charset="2"/>
              <a:buChar char="Ø"/>
            </a:pPr>
            <a:endParaRPr lang="en-GB" dirty="0" smtClean="0">
              <a:solidFill>
                <a:srgbClr val="002060"/>
              </a:solidFill>
              <a:latin typeface="Book Antiqua" panose="02040602050305030304" pitchFamily="18" charset="0"/>
            </a:endParaRPr>
          </a:p>
          <a:p>
            <a:pPr algn="just">
              <a:buFont typeface="Wingdings" pitchFamily="2" charset="2"/>
              <a:buChar char="Ø"/>
            </a:pPr>
            <a:r>
              <a:rPr lang="en-GB" dirty="0" smtClean="0">
                <a:solidFill>
                  <a:srgbClr val="002060"/>
                </a:solidFill>
                <a:latin typeface="Book Antiqua" panose="02040602050305030304" pitchFamily="18" charset="0"/>
              </a:rPr>
              <a:t>First </a:t>
            </a:r>
            <a:r>
              <a:rPr lang="en-GB" dirty="0">
                <a:solidFill>
                  <a:srgbClr val="002060"/>
                </a:solidFill>
                <a:latin typeface="Book Antiqua" panose="02040602050305030304" pitchFamily="18" charset="0"/>
              </a:rPr>
              <a:t>Financial </a:t>
            </a:r>
            <a:r>
              <a:rPr lang="en-GB" dirty="0" smtClean="0">
                <a:solidFill>
                  <a:srgbClr val="002060"/>
                </a:solidFill>
                <a:latin typeface="Book Antiqua" panose="02040602050305030304" pitchFamily="18" charset="0"/>
              </a:rPr>
              <a:t>Report for the period from 15 </a:t>
            </a:r>
            <a:r>
              <a:rPr lang="en-GB" dirty="0">
                <a:solidFill>
                  <a:srgbClr val="002060"/>
                </a:solidFill>
                <a:latin typeface="Book Antiqua" panose="02040602050305030304" pitchFamily="18" charset="0"/>
              </a:rPr>
              <a:t>October </a:t>
            </a:r>
            <a:r>
              <a:rPr lang="en-GB" dirty="0" smtClean="0">
                <a:solidFill>
                  <a:srgbClr val="002060"/>
                </a:solidFill>
                <a:latin typeface="Book Antiqua" panose="02040602050305030304" pitchFamily="18" charset="0"/>
              </a:rPr>
              <a:t>2016 until </a:t>
            </a:r>
            <a:r>
              <a:rPr lang="en-GB" dirty="0">
                <a:solidFill>
                  <a:srgbClr val="002060"/>
                </a:solidFill>
                <a:latin typeface="Book Antiqua" panose="02040602050305030304" pitchFamily="18" charset="0"/>
              </a:rPr>
              <a:t>14 April </a:t>
            </a:r>
            <a:r>
              <a:rPr lang="en-GB" dirty="0" smtClean="0">
                <a:solidFill>
                  <a:srgbClr val="002060"/>
                </a:solidFill>
                <a:latin typeface="Book Antiqua" panose="02040602050305030304" pitchFamily="18" charset="0"/>
              </a:rPr>
              <a:t>2017, deadline 30 April 2017</a:t>
            </a:r>
          </a:p>
          <a:p>
            <a:pPr algn="just">
              <a:buFont typeface="Wingdings" pitchFamily="2" charset="2"/>
              <a:buChar char="Ø"/>
            </a:pPr>
            <a:endParaRPr lang="en-GB" dirty="0" smtClean="0">
              <a:solidFill>
                <a:srgbClr val="002060"/>
              </a:solidFill>
              <a:latin typeface="Book Antiqua" panose="02040602050305030304" pitchFamily="18" charset="0"/>
            </a:endParaRPr>
          </a:p>
          <a:p>
            <a:pPr algn="just">
              <a:buFont typeface="Wingdings" pitchFamily="2" charset="2"/>
              <a:buChar char="Ø"/>
            </a:pPr>
            <a:r>
              <a:rPr lang="en-GB" dirty="0" smtClean="0">
                <a:solidFill>
                  <a:srgbClr val="002060"/>
                </a:solidFill>
                <a:latin typeface="Book Antiqua" panose="02040602050305030304" pitchFamily="18" charset="0"/>
              </a:rPr>
              <a:t>Purchase equipment and software for the laboratory, install the equipment and software, deadline June 2017 </a:t>
            </a:r>
          </a:p>
          <a:p>
            <a:pPr algn="just">
              <a:buFont typeface="Wingdings" pitchFamily="2" charset="2"/>
              <a:buChar char="Ø"/>
            </a:pPr>
            <a:endParaRPr lang="en-GB" dirty="0">
              <a:solidFill>
                <a:srgbClr val="002060"/>
              </a:solidFill>
              <a:latin typeface="Book Antiqua" panose="02040602050305030304" pitchFamily="18" charset="0"/>
            </a:endParaRPr>
          </a:p>
          <a:p>
            <a:pPr algn="just">
              <a:buFont typeface="Wingdings" pitchFamily="2" charset="2"/>
              <a:buChar char="Ø"/>
            </a:pPr>
            <a:r>
              <a:rPr lang="en-GB" dirty="0" smtClean="0">
                <a:solidFill>
                  <a:srgbClr val="002060"/>
                </a:solidFill>
                <a:latin typeface="Book Antiqua" panose="02040602050305030304" pitchFamily="18" charset="0"/>
              </a:rPr>
              <a:t>Appoint teachers that </a:t>
            </a:r>
            <a:r>
              <a:rPr lang="en-GB" dirty="0">
                <a:solidFill>
                  <a:srgbClr val="002060"/>
                </a:solidFill>
                <a:latin typeface="Book Antiqua" panose="02040602050305030304" pitchFamily="18" charset="0"/>
              </a:rPr>
              <a:t>will participate in </a:t>
            </a:r>
            <a:r>
              <a:rPr lang="en-GB" dirty="0" smtClean="0">
                <a:solidFill>
                  <a:srgbClr val="002060"/>
                </a:solidFill>
                <a:latin typeface="Book Antiqua" panose="02040602050305030304" pitchFamily="18" charset="0"/>
              </a:rPr>
              <a:t>the </a:t>
            </a:r>
            <a:r>
              <a:rPr lang="en-GB" dirty="0">
                <a:solidFill>
                  <a:srgbClr val="002060"/>
                </a:solidFill>
                <a:latin typeface="Book Antiqua" panose="02040602050305030304" pitchFamily="18" charset="0"/>
              </a:rPr>
              <a:t>teaching staff </a:t>
            </a:r>
            <a:r>
              <a:rPr lang="en-GB" dirty="0" smtClean="0">
                <a:solidFill>
                  <a:srgbClr val="002060"/>
                </a:solidFill>
                <a:latin typeface="Book Antiqua" panose="02040602050305030304" pitchFamily="18" charset="0"/>
              </a:rPr>
              <a:t>trainings aimed at educating </a:t>
            </a:r>
            <a:r>
              <a:rPr lang="en-GB" dirty="0">
                <a:solidFill>
                  <a:srgbClr val="002060"/>
                </a:solidFill>
                <a:latin typeface="Book Antiqua" panose="02040602050305030304" pitchFamily="18" charset="0"/>
              </a:rPr>
              <a:t>WB teachers about innovative teaching </a:t>
            </a:r>
            <a:r>
              <a:rPr lang="en-GB" dirty="0" smtClean="0">
                <a:solidFill>
                  <a:srgbClr val="002060"/>
                </a:solidFill>
                <a:latin typeface="Book Antiqua" panose="02040602050305030304" pitchFamily="18" charset="0"/>
              </a:rPr>
              <a:t>methods, </a:t>
            </a:r>
            <a:r>
              <a:rPr lang="en-GB" dirty="0">
                <a:solidFill>
                  <a:srgbClr val="002060"/>
                </a:solidFill>
                <a:latin typeface="Book Antiqua" panose="02040602050305030304" pitchFamily="18" charset="0"/>
              </a:rPr>
              <a:t>as well as </a:t>
            </a:r>
            <a:r>
              <a:rPr lang="en-GB" dirty="0" smtClean="0">
                <a:solidFill>
                  <a:srgbClr val="002060"/>
                </a:solidFill>
                <a:latin typeface="Book Antiqua" panose="02040602050305030304" pitchFamily="18" charset="0"/>
              </a:rPr>
              <a:t>improving their </a:t>
            </a:r>
            <a:r>
              <a:rPr lang="en-GB" dirty="0">
                <a:solidFill>
                  <a:srgbClr val="002060"/>
                </a:solidFill>
                <a:latin typeface="Book Antiqua" panose="02040602050305030304" pitchFamily="18" charset="0"/>
              </a:rPr>
              <a:t>professional, pedagogical and methodological </a:t>
            </a:r>
            <a:r>
              <a:rPr lang="en-GB" dirty="0" smtClean="0">
                <a:solidFill>
                  <a:srgbClr val="002060"/>
                </a:solidFill>
                <a:latin typeface="Book Antiqua" panose="02040602050305030304" pitchFamily="18" charset="0"/>
              </a:rPr>
              <a:t>knowledge, which will be organized in EU partner institutions (May 2017 – OE, Hungary, July 2017 – TUC, Greece, September 2017 – UNIME, Italy, November 2017 – BOKU, Austria).</a:t>
            </a:r>
          </a:p>
          <a:p>
            <a:pPr algn="just">
              <a:buFont typeface="Wingdings" pitchFamily="2" charset="2"/>
              <a:buChar char="Ø"/>
            </a:pPr>
            <a:endParaRPr lang="en-GB" dirty="0" smtClean="0">
              <a:solidFill>
                <a:srgbClr val="002060"/>
              </a:solidFill>
              <a:latin typeface="Book Antiqua" panose="02040602050305030304" pitchFamily="18" charset="0"/>
            </a:endParaRPr>
          </a:p>
          <a:p>
            <a:pPr algn="just">
              <a:buFont typeface="Wingdings" pitchFamily="2" charset="2"/>
              <a:buChar char="Ø"/>
            </a:pPr>
            <a:endParaRPr lang="en-GB" dirty="0" smtClean="0">
              <a:solidFill>
                <a:srgbClr val="002060"/>
              </a:solidFill>
              <a:latin typeface="Book Antiqua" panose="02040602050305030304" pitchFamily="18" charset="0"/>
            </a:endParaRPr>
          </a:p>
          <a:p>
            <a:pPr algn="just">
              <a:buFont typeface="Wingdings" pitchFamily="2" charset="2"/>
              <a:buChar char="Ø"/>
            </a:pPr>
            <a:endParaRPr lang="en-US" sz="2600" dirty="0" smtClean="0">
              <a:solidFill>
                <a:srgbClr val="002060"/>
              </a:solidFill>
              <a:latin typeface="Book Antiqua" panose="02040602050305030304" pitchFamily="18" charset="0"/>
            </a:endParaRPr>
          </a:p>
          <a:p>
            <a:pPr algn="just">
              <a:buFont typeface="Wingdings" pitchFamily="2" charset="2"/>
              <a:buChar char="Ø"/>
            </a:pPr>
            <a:endParaRPr lang="en-US" sz="2600" dirty="0" smtClean="0">
              <a:solidFill>
                <a:srgbClr val="FF0000"/>
              </a:solidFill>
              <a:latin typeface="Book Antiqua" panose="02040602050305030304" pitchFamily="18" charset="0"/>
            </a:endParaRPr>
          </a:p>
          <a:p>
            <a:pPr marL="0" indent="0" algn="just">
              <a:buNone/>
            </a:pPr>
            <a:endParaRPr lang="en-US" sz="2600" dirty="0" smtClean="0">
              <a:solidFill>
                <a:srgbClr val="FF0000"/>
              </a:solidFill>
              <a:latin typeface="Book Antiqua" panose="02040602050305030304" pitchFamily="18" charset="0"/>
            </a:endParaRPr>
          </a:p>
          <a:p>
            <a:pPr marL="0" indent="0" algn="just">
              <a:buNone/>
            </a:pPr>
            <a:endParaRPr lang="en-US" sz="2600" dirty="0" smtClean="0">
              <a:solidFill>
                <a:srgbClr val="FF0000"/>
              </a:solidFill>
              <a:latin typeface="Book Antiqua" panose="02040602050305030304" pitchFamily="18" charset="0"/>
            </a:endParaRPr>
          </a:p>
          <a:p>
            <a:pPr marL="0" indent="0" algn="just">
              <a:buNone/>
            </a:pPr>
            <a:endParaRPr lang="en-US" sz="2600" dirty="0" smtClean="0">
              <a:solidFill>
                <a:srgbClr val="FF0000"/>
              </a:solidFill>
              <a:latin typeface="Book Antiqua" panose="02040602050305030304" pitchFamily="18" charset="0"/>
            </a:endParaRPr>
          </a:p>
          <a:p>
            <a:pPr marL="0" indent="0" algn="just">
              <a:buNone/>
            </a:pPr>
            <a:endParaRPr lang="en-US" dirty="0" smtClean="0">
              <a:solidFill>
                <a:srgbClr val="FF0000"/>
              </a:solidFill>
              <a:latin typeface="Book Antiqua" panose="02040602050305030304" pitchFamily="18" charset="0"/>
            </a:endParaRPr>
          </a:p>
          <a:p>
            <a:pPr marL="0" indent="0" algn="just">
              <a:buNone/>
            </a:pPr>
            <a:endParaRPr lang="en-GB" dirty="0" smtClean="0">
              <a:solidFill>
                <a:srgbClr val="FF0000"/>
              </a:solidFill>
              <a:latin typeface="Book Antiqua" panose="02040602050305030304" pitchFamily="18" charset="0"/>
            </a:endParaRPr>
          </a:p>
          <a:p>
            <a:pPr marL="0" indent="0" algn="just">
              <a:buNone/>
            </a:pPr>
            <a:endParaRPr lang="en-GB" dirty="0" smtClean="0">
              <a:solidFill>
                <a:srgbClr val="002060"/>
              </a:solidFill>
              <a:latin typeface="Book Antiqua" panose="02040602050305030304" pitchFamily="18" charset="0"/>
            </a:endParaRPr>
          </a:p>
          <a:p>
            <a:pPr algn="just">
              <a:buFont typeface="Wingdings" pitchFamily="2" charset="2"/>
              <a:buChar char="Ø"/>
            </a:pPr>
            <a:endParaRPr lang="en-GB" noProof="1">
              <a:solidFill>
                <a:srgbClr val="002060"/>
              </a:solidFill>
              <a:latin typeface="Book Antiqua" panose="02040602050305030304" pitchFamily="18" charset="0"/>
            </a:endParaRPr>
          </a:p>
        </p:txBody>
      </p:sp>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10</a:t>
            </a:fld>
            <a:endParaRPr lang="en-US" dirty="0"/>
          </a:p>
        </p:txBody>
      </p:sp>
      <p:pic>
        <p:nvPicPr>
          <p:cNvPr id="8"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43800" y="185737"/>
            <a:ext cx="1500187" cy="334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9" descr="final_color.jpg"/>
          <p:cNvPicPr>
            <a:picLocks noChangeAspect="1"/>
          </p:cNvPicPr>
          <p:nvPr/>
        </p:nvPicPr>
        <p:blipFill>
          <a:blip r:embed="rId3" cstate="print"/>
          <a:stretch>
            <a:fillRect/>
          </a:stretch>
        </p:blipFill>
        <p:spPr>
          <a:xfrm>
            <a:off x="0" y="0"/>
            <a:ext cx="1447800" cy="685800"/>
          </a:xfrm>
          <a:prstGeom prst="rect">
            <a:avLst/>
          </a:prstGeom>
        </p:spPr>
      </p:pic>
    </p:spTree>
    <p:extLst>
      <p:ext uri="{BB962C8B-B14F-4D97-AF65-F5344CB8AC3E}">
        <p14:creationId xmlns:p14="http://schemas.microsoft.com/office/powerpoint/2010/main" val="2837616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749300"/>
          </a:xfrm>
        </p:spPr>
        <p:txBody>
          <a:bodyPr>
            <a:normAutofit fontScale="90000"/>
          </a:bodyPr>
          <a:lstStyle/>
          <a:p>
            <a:r>
              <a:rPr lang="bs-Latn-BA" b="1" dirty="0" smtClean="0">
                <a:solidFill>
                  <a:srgbClr val="FFC000"/>
                </a:solidFill>
                <a:effectLst>
                  <a:outerShdw blurRad="38100" dist="38100" dir="2700000" algn="tl">
                    <a:srgbClr val="000000">
                      <a:alpha val="43137"/>
                    </a:srgbClr>
                  </a:outerShdw>
                </a:effectLst>
                <a:latin typeface="Book Antiqua" panose="02040602050305030304" pitchFamily="18" charset="0"/>
              </a:rPr>
              <a:t>What </a:t>
            </a:r>
            <a:r>
              <a:rPr lang="en-GB" b="1" dirty="0" smtClean="0">
                <a:solidFill>
                  <a:srgbClr val="FFC000"/>
                </a:solidFill>
                <a:effectLst>
                  <a:outerShdw blurRad="38100" dist="38100" dir="2700000" algn="tl">
                    <a:srgbClr val="000000">
                      <a:alpha val="43137"/>
                    </a:srgbClr>
                  </a:outerShdw>
                </a:effectLst>
                <a:latin typeface="Book Antiqua" panose="02040602050305030304" pitchFamily="18" charset="0"/>
              </a:rPr>
              <a:t>we plan to do next</a:t>
            </a:r>
            <a:r>
              <a:rPr lang="en-US" b="1" dirty="0" smtClean="0">
                <a:solidFill>
                  <a:srgbClr val="FFC000"/>
                </a:solidFill>
                <a:effectLst>
                  <a:outerShdw blurRad="38100" dist="38100" dir="2700000" algn="tl">
                    <a:srgbClr val="000000">
                      <a:alpha val="43137"/>
                    </a:srgbClr>
                  </a:outerShdw>
                </a:effectLst>
                <a:latin typeface="Book Antiqua" panose="02040602050305030304" pitchFamily="18" charset="0"/>
              </a:rPr>
              <a:t>:</a:t>
            </a:r>
            <a:endParaRPr lang="bs-Latn-BA" b="1" dirty="0">
              <a:solidFill>
                <a:srgbClr val="FFC000"/>
              </a:solidFill>
              <a:effectLst>
                <a:outerShdw blurRad="38100" dist="38100" dir="2700000" algn="tl">
                  <a:srgbClr val="000000">
                    <a:alpha val="43137"/>
                  </a:srgbClr>
                </a:outerShdw>
              </a:effectLst>
              <a:latin typeface="Book Antiqua" panose="02040602050305030304" pitchFamily="18" charset="0"/>
            </a:endParaRPr>
          </a:p>
        </p:txBody>
      </p:sp>
      <p:sp>
        <p:nvSpPr>
          <p:cNvPr id="3" name="Content Placeholder 2"/>
          <p:cNvSpPr>
            <a:spLocks noGrp="1"/>
          </p:cNvSpPr>
          <p:nvPr>
            <p:ph idx="1"/>
          </p:nvPr>
        </p:nvSpPr>
        <p:spPr/>
        <p:txBody>
          <a:bodyPr>
            <a:normAutofit fontScale="77500" lnSpcReduction="20000"/>
          </a:bodyPr>
          <a:lstStyle/>
          <a:p>
            <a:pPr algn="just">
              <a:buFont typeface="Wingdings" pitchFamily="2" charset="2"/>
              <a:buChar char="Ø"/>
            </a:pPr>
            <a:endParaRPr lang="en-GB" dirty="0" smtClean="0">
              <a:solidFill>
                <a:srgbClr val="002060"/>
              </a:solidFill>
              <a:latin typeface="Book Antiqua" panose="02040602050305030304" pitchFamily="18" charset="0"/>
            </a:endParaRPr>
          </a:p>
          <a:p>
            <a:pPr algn="just">
              <a:buFont typeface="Wingdings" pitchFamily="2" charset="2"/>
              <a:buChar char="Ø"/>
            </a:pPr>
            <a:r>
              <a:rPr lang="en-GB" dirty="0" smtClean="0">
                <a:solidFill>
                  <a:srgbClr val="002060"/>
                </a:solidFill>
                <a:latin typeface="Book Antiqua" panose="02040602050305030304" pitchFamily="18" charset="0"/>
              </a:rPr>
              <a:t>Increase the project’s visibility and its final outcome – Master curriculum on natural disasters risk management – through the KPA’s official website, FB page and FB group, advertise master program via </a:t>
            </a:r>
            <a:r>
              <a:rPr lang="en-GB" dirty="0" smtClean="0">
                <a:solidFill>
                  <a:srgbClr val="002060"/>
                </a:solidFill>
                <a:latin typeface="Book Antiqua" panose="02040602050305030304" pitchFamily="18" charset="0"/>
              </a:rPr>
              <a:t>Infostud</a:t>
            </a:r>
            <a:r>
              <a:rPr lang="en-GB" dirty="0" smtClean="0">
                <a:solidFill>
                  <a:srgbClr val="002060"/>
                </a:solidFill>
                <a:latin typeface="Book Antiqua" panose="02040602050305030304" pitchFamily="18" charset="0"/>
              </a:rPr>
              <a:t> </a:t>
            </a:r>
          </a:p>
          <a:p>
            <a:pPr algn="just">
              <a:buFont typeface="Wingdings" pitchFamily="2" charset="2"/>
              <a:buChar char="Ø"/>
            </a:pPr>
            <a:endParaRPr lang="en-GB" dirty="0" smtClean="0">
              <a:solidFill>
                <a:srgbClr val="002060"/>
              </a:solidFill>
              <a:latin typeface="Book Antiqua" panose="02040602050305030304" pitchFamily="18" charset="0"/>
            </a:endParaRPr>
          </a:p>
          <a:p>
            <a:pPr algn="just">
              <a:buFont typeface="Wingdings" pitchFamily="2" charset="2"/>
              <a:buChar char="Ø"/>
            </a:pPr>
            <a:r>
              <a:rPr lang="en-GB" dirty="0" smtClean="0">
                <a:solidFill>
                  <a:srgbClr val="002060"/>
                </a:solidFill>
                <a:latin typeface="Book Antiqua" panose="02040602050305030304" pitchFamily="18" charset="0"/>
              </a:rPr>
              <a:t>Define </a:t>
            </a:r>
            <a:r>
              <a:rPr lang="en-GB" dirty="0">
                <a:solidFill>
                  <a:srgbClr val="002060"/>
                </a:solidFill>
                <a:latin typeface="Book Antiqua" panose="02040602050305030304" pitchFamily="18" charset="0"/>
              </a:rPr>
              <a:t>aims, specific competencies and learning outcomes of master </a:t>
            </a:r>
            <a:r>
              <a:rPr lang="en-GB" dirty="0" smtClean="0">
                <a:solidFill>
                  <a:srgbClr val="002060"/>
                </a:solidFill>
                <a:latin typeface="Book Antiqua" panose="02040602050305030304" pitchFamily="18" charset="0"/>
              </a:rPr>
              <a:t>curriculum – deadline August 2017</a:t>
            </a:r>
          </a:p>
          <a:p>
            <a:pPr algn="just">
              <a:buFont typeface="Wingdings" pitchFamily="2" charset="2"/>
              <a:buChar char="Ø"/>
            </a:pPr>
            <a:endParaRPr lang="en-GB" dirty="0">
              <a:solidFill>
                <a:srgbClr val="002060"/>
              </a:solidFill>
              <a:latin typeface="Book Antiqua" panose="02040602050305030304" pitchFamily="18" charset="0"/>
            </a:endParaRPr>
          </a:p>
          <a:p>
            <a:pPr algn="just">
              <a:buFont typeface="Wingdings" pitchFamily="2" charset="2"/>
              <a:buChar char="Ø"/>
            </a:pPr>
            <a:r>
              <a:rPr lang="en-GB" dirty="0" smtClean="0">
                <a:solidFill>
                  <a:srgbClr val="002060"/>
                </a:solidFill>
                <a:latin typeface="Book Antiqua" panose="02040602050305030304" pitchFamily="18" charset="0"/>
              </a:rPr>
              <a:t>Define </a:t>
            </a:r>
            <a:r>
              <a:rPr lang="en-GB" dirty="0">
                <a:solidFill>
                  <a:srgbClr val="002060"/>
                </a:solidFill>
                <a:latin typeface="Book Antiqua" panose="02040602050305030304" pitchFamily="18" charset="0"/>
              </a:rPr>
              <a:t>courses content and syllabi </a:t>
            </a:r>
            <a:r>
              <a:rPr lang="en-GB" dirty="0" smtClean="0">
                <a:solidFill>
                  <a:srgbClr val="002060"/>
                </a:solidFill>
                <a:latin typeface="Book Antiqua" panose="02040602050305030304" pitchFamily="18" charset="0"/>
              </a:rPr>
              <a:t>– deadline December 2017</a:t>
            </a:r>
          </a:p>
          <a:p>
            <a:pPr algn="just">
              <a:buFont typeface="Wingdings" pitchFamily="2" charset="2"/>
              <a:buChar char="Ø"/>
            </a:pPr>
            <a:endParaRPr lang="en-GB" dirty="0">
              <a:solidFill>
                <a:srgbClr val="002060"/>
              </a:solidFill>
              <a:latin typeface="Book Antiqua" panose="02040602050305030304" pitchFamily="18" charset="0"/>
            </a:endParaRPr>
          </a:p>
          <a:p>
            <a:pPr algn="just">
              <a:buFont typeface="Wingdings" pitchFamily="2" charset="2"/>
              <a:buChar char="Ø"/>
            </a:pPr>
            <a:endParaRPr lang="en-GB" dirty="0" smtClean="0">
              <a:solidFill>
                <a:srgbClr val="002060"/>
              </a:solidFill>
              <a:latin typeface="Book Antiqua" panose="02040602050305030304" pitchFamily="18" charset="0"/>
            </a:endParaRPr>
          </a:p>
          <a:p>
            <a:pPr algn="just">
              <a:buFont typeface="Wingdings" pitchFamily="2" charset="2"/>
              <a:buChar char="Ø"/>
            </a:pPr>
            <a:endParaRPr lang="en-GB" dirty="0">
              <a:solidFill>
                <a:srgbClr val="002060"/>
              </a:solidFill>
              <a:latin typeface="Book Antiqua" panose="02040602050305030304" pitchFamily="18" charset="0"/>
            </a:endParaRPr>
          </a:p>
          <a:p>
            <a:pPr algn="just">
              <a:buFont typeface="Wingdings" pitchFamily="2" charset="2"/>
              <a:buChar char="Ø"/>
            </a:pPr>
            <a:endParaRPr lang="en-GB" dirty="0" smtClean="0">
              <a:solidFill>
                <a:srgbClr val="002060"/>
              </a:solidFill>
              <a:latin typeface="Book Antiqua" panose="02040602050305030304" pitchFamily="18" charset="0"/>
            </a:endParaRPr>
          </a:p>
          <a:p>
            <a:pPr algn="just">
              <a:buFont typeface="Wingdings" pitchFamily="2" charset="2"/>
              <a:buChar char="Ø"/>
            </a:pPr>
            <a:endParaRPr lang="en-GB" dirty="0" smtClean="0">
              <a:solidFill>
                <a:srgbClr val="002060"/>
              </a:solidFill>
              <a:latin typeface="Book Antiqua" panose="02040602050305030304" pitchFamily="18" charset="0"/>
            </a:endParaRPr>
          </a:p>
          <a:p>
            <a:pPr algn="just">
              <a:buFont typeface="Wingdings" pitchFamily="2" charset="2"/>
              <a:buChar char="Ø"/>
            </a:pPr>
            <a:endParaRPr lang="en-US" sz="2600" dirty="0" smtClean="0">
              <a:solidFill>
                <a:srgbClr val="002060"/>
              </a:solidFill>
              <a:latin typeface="Book Antiqua" panose="02040602050305030304" pitchFamily="18" charset="0"/>
            </a:endParaRPr>
          </a:p>
          <a:p>
            <a:pPr algn="just">
              <a:buFont typeface="Wingdings" pitchFamily="2" charset="2"/>
              <a:buChar char="Ø"/>
            </a:pPr>
            <a:endParaRPr lang="en-US" sz="2600" dirty="0" smtClean="0">
              <a:solidFill>
                <a:srgbClr val="FF0000"/>
              </a:solidFill>
              <a:latin typeface="Book Antiqua" panose="02040602050305030304" pitchFamily="18" charset="0"/>
            </a:endParaRPr>
          </a:p>
          <a:p>
            <a:pPr marL="0" indent="0" algn="just">
              <a:buNone/>
            </a:pPr>
            <a:endParaRPr lang="en-US" sz="2600" dirty="0" smtClean="0">
              <a:solidFill>
                <a:srgbClr val="FF0000"/>
              </a:solidFill>
              <a:latin typeface="Book Antiqua" panose="02040602050305030304" pitchFamily="18" charset="0"/>
            </a:endParaRPr>
          </a:p>
          <a:p>
            <a:pPr marL="0" indent="0" algn="just">
              <a:buNone/>
            </a:pPr>
            <a:endParaRPr lang="en-US" sz="2600" dirty="0" smtClean="0">
              <a:solidFill>
                <a:srgbClr val="FF0000"/>
              </a:solidFill>
              <a:latin typeface="Book Antiqua" panose="02040602050305030304" pitchFamily="18" charset="0"/>
            </a:endParaRPr>
          </a:p>
          <a:p>
            <a:pPr marL="0" indent="0" algn="just">
              <a:buNone/>
            </a:pPr>
            <a:endParaRPr lang="en-US" sz="2600" dirty="0" smtClean="0">
              <a:solidFill>
                <a:srgbClr val="FF0000"/>
              </a:solidFill>
              <a:latin typeface="Book Antiqua" panose="02040602050305030304" pitchFamily="18" charset="0"/>
            </a:endParaRPr>
          </a:p>
          <a:p>
            <a:pPr marL="0" indent="0" algn="just">
              <a:buNone/>
            </a:pPr>
            <a:endParaRPr lang="en-US" dirty="0" smtClean="0">
              <a:solidFill>
                <a:srgbClr val="FF0000"/>
              </a:solidFill>
              <a:latin typeface="Book Antiqua" panose="02040602050305030304" pitchFamily="18" charset="0"/>
            </a:endParaRPr>
          </a:p>
          <a:p>
            <a:pPr marL="0" indent="0" algn="just">
              <a:buNone/>
            </a:pPr>
            <a:endParaRPr lang="en-GB" dirty="0" smtClean="0">
              <a:solidFill>
                <a:srgbClr val="FF0000"/>
              </a:solidFill>
              <a:latin typeface="Book Antiqua" panose="02040602050305030304" pitchFamily="18" charset="0"/>
            </a:endParaRPr>
          </a:p>
          <a:p>
            <a:pPr marL="0" indent="0" algn="just">
              <a:buNone/>
            </a:pPr>
            <a:endParaRPr lang="en-GB" dirty="0" smtClean="0">
              <a:solidFill>
                <a:srgbClr val="002060"/>
              </a:solidFill>
              <a:latin typeface="Book Antiqua" panose="02040602050305030304" pitchFamily="18" charset="0"/>
            </a:endParaRPr>
          </a:p>
          <a:p>
            <a:pPr algn="just">
              <a:buFont typeface="Wingdings" pitchFamily="2" charset="2"/>
              <a:buChar char="Ø"/>
            </a:pPr>
            <a:endParaRPr lang="en-GB" noProof="1">
              <a:solidFill>
                <a:srgbClr val="002060"/>
              </a:solidFill>
              <a:latin typeface="Book Antiqua" panose="02040602050305030304" pitchFamily="18" charset="0"/>
            </a:endParaRPr>
          </a:p>
        </p:txBody>
      </p:sp>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11</a:t>
            </a:fld>
            <a:endParaRPr lang="en-US" dirty="0"/>
          </a:p>
        </p:txBody>
      </p:sp>
      <p:pic>
        <p:nvPicPr>
          <p:cNvPr id="8"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43800" y="185737"/>
            <a:ext cx="1500187" cy="334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9" descr="final_color.jpg"/>
          <p:cNvPicPr>
            <a:picLocks noChangeAspect="1"/>
          </p:cNvPicPr>
          <p:nvPr/>
        </p:nvPicPr>
        <p:blipFill>
          <a:blip r:embed="rId3" cstate="print"/>
          <a:stretch>
            <a:fillRect/>
          </a:stretch>
        </p:blipFill>
        <p:spPr>
          <a:xfrm>
            <a:off x="0" y="0"/>
            <a:ext cx="1447800" cy="685800"/>
          </a:xfrm>
          <a:prstGeom prst="rect">
            <a:avLst/>
          </a:prstGeom>
        </p:spPr>
      </p:pic>
    </p:spTree>
    <p:extLst>
      <p:ext uri="{BB962C8B-B14F-4D97-AF65-F5344CB8AC3E}">
        <p14:creationId xmlns:p14="http://schemas.microsoft.com/office/powerpoint/2010/main" val="23174866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749300"/>
          </a:xfrm>
        </p:spPr>
        <p:txBody>
          <a:bodyPr>
            <a:noAutofit/>
          </a:bodyPr>
          <a:lstStyle/>
          <a:p>
            <a:r>
              <a:rPr lang="en-GB" sz="4800" b="1" dirty="0" smtClean="0">
                <a:solidFill>
                  <a:srgbClr val="FF0000"/>
                </a:solidFill>
                <a:effectLst>
                  <a:outerShdw blurRad="38100" dist="38100" dir="2700000" algn="tl">
                    <a:srgbClr val="000000">
                      <a:alpha val="43137"/>
                    </a:srgbClr>
                  </a:outerShdw>
                </a:effectLst>
                <a:latin typeface="Book Antiqua" panose="02040602050305030304" pitchFamily="18" charset="0"/>
              </a:rPr>
              <a:t/>
            </a:r>
            <a:br>
              <a:rPr lang="en-GB" sz="4800" b="1" dirty="0" smtClean="0">
                <a:solidFill>
                  <a:srgbClr val="FF0000"/>
                </a:solidFill>
                <a:effectLst>
                  <a:outerShdw blurRad="38100" dist="38100" dir="2700000" algn="tl">
                    <a:srgbClr val="000000">
                      <a:alpha val="43137"/>
                    </a:srgbClr>
                  </a:outerShdw>
                </a:effectLst>
                <a:latin typeface="Book Antiqua" panose="02040602050305030304" pitchFamily="18" charset="0"/>
              </a:rPr>
            </a:br>
            <a:r>
              <a:rPr lang="en-GB" sz="4800" b="1" dirty="0">
                <a:solidFill>
                  <a:srgbClr val="FF0000"/>
                </a:solidFill>
                <a:effectLst>
                  <a:outerShdw blurRad="38100" dist="38100" dir="2700000" algn="tl">
                    <a:srgbClr val="000000">
                      <a:alpha val="43137"/>
                    </a:srgbClr>
                  </a:outerShdw>
                </a:effectLst>
                <a:latin typeface="Book Antiqua" panose="02040602050305030304" pitchFamily="18" charset="0"/>
              </a:rPr>
              <a:t/>
            </a:r>
            <a:br>
              <a:rPr lang="en-GB" sz="4800" b="1" dirty="0">
                <a:solidFill>
                  <a:srgbClr val="FF0000"/>
                </a:solidFill>
                <a:effectLst>
                  <a:outerShdw blurRad="38100" dist="38100" dir="2700000" algn="tl">
                    <a:srgbClr val="000000">
                      <a:alpha val="43137"/>
                    </a:srgbClr>
                  </a:outerShdw>
                </a:effectLst>
                <a:latin typeface="Book Antiqua" panose="02040602050305030304" pitchFamily="18" charset="0"/>
              </a:rPr>
            </a:br>
            <a:r>
              <a:rPr lang="en-GB" sz="4800" b="1" dirty="0" smtClean="0">
                <a:solidFill>
                  <a:srgbClr val="FF0000"/>
                </a:solidFill>
                <a:effectLst>
                  <a:outerShdw blurRad="38100" dist="38100" dir="2700000" algn="tl">
                    <a:srgbClr val="000000">
                      <a:alpha val="43137"/>
                    </a:srgbClr>
                  </a:outerShdw>
                </a:effectLst>
                <a:latin typeface="Book Antiqua" panose="02040602050305030304" pitchFamily="18" charset="0"/>
              </a:rPr>
              <a:t/>
            </a:r>
            <a:br>
              <a:rPr lang="en-GB" sz="4800" b="1" dirty="0" smtClean="0">
                <a:solidFill>
                  <a:srgbClr val="FF0000"/>
                </a:solidFill>
                <a:effectLst>
                  <a:outerShdw blurRad="38100" dist="38100" dir="2700000" algn="tl">
                    <a:srgbClr val="000000">
                      <a:alpha val="43137"/>
                    </a:srgbClr>
                  </a:outerShdw>
                </a:effectLst>
                <a:latin typeface="Book Antiqua" panose="02040602050305030304" pitchFamily="18" charset="0"/>
              </a:rPr>
            </a:br>
            <a:r>
              <a:rPr lang="en-GB" sz="4800" b="1" dirty="0">
                <a:solidFill>
                  <a:srgbClr val="FF0000"/>
                </a:solidFill>
                <a:effectLst>
                  <a:outerShdw blurRad="38100" dist="38100" dir="2700000" algn="tl">
                    <a:srgbClr val="000000">
                      <a:alpha val="43137"/>
                    </a:srgbClr>
                  </a:outerShdw>
                </a:effectLst>
                <a:latin typeface="Book Antiqua" panose="02040602050305030304" pitchFamily="18" charset="0"/>
              </a:rPr>
              <a:t/>
            </a:r>
            <a:br>
              <a:rPr lang="en-GB" sz="4800" b="1" dirty="0">
                <a:solidFill>
                  <a:srgbClr val="FF0000"/>
                </a:solidFill>
                <a:effectLst>
                  <a:outerShdw blurRad="38100" dist="38100" dir="2700000" algn="tl">
                    <a:srgbClr val="000000">
                      <a:alpha val="43137"/>
                    </a:srgbClr>
                  </a:outerShdw>
                </a:effectLst>
                <a:latin typeface="Book Antiqua" panose="02040602050305030304" pitchFamily="18" charset="0"/>
              </a:rPr>
            </a:br>
            <a:r>
              <a:rPr lang="en-GB" sz="4800" b="1" dirty="0" smtClean="0">
                <a:solidFill>
                  <a:srgbClr val="FF0000"/>
                </a:solidFill>
                <a:effectLst>
                  <a:outerShdw blurRad="38100" dist="38100" dir="2700000" algn="tl">
                    <a:srgbClr val="000000">
                      <a:alpha val="43137"/>
                    </a:srgbClr>
                  </a:outerShdw>
                </a:effectLst>
                <a:latin typeface="Book Antiqua" panose="02040602050305030304" pitchFamily="18" charset="0"/>
              </a:rPr>
              <a:t>Thank you</a:t>
            </a:r>
            <a:br>
              <a:rPr lang="en-GB" sz="4800" b="1" dirty="0" smtClean="0">
                <a:solidFill>
                  <a:srgbClr val="FF0000"/>
                </a:solidFill>
                <a:effectLst>
                  <a:outerShdw blurRad="38100" dist="38100" dir="2700000" algn="tl">
                    <a:srgbClr val="000000">
                      <a:alpha val="43137"/>
                    </a:srgbClr>
                  </a:outerShdw>
                </a:effectLst>
                <a:latin typeface="Book Antiqua" panose="02040602050305030304" pitchFamily="18" charset="0"/>
              </a:rPr>
            </a:br>
            <a:r>
              <a:rPr lang="en-GB" sz="4800" b="1" dirty="0" smtClean="0">
                <a:solidFill>
                  <a:srgbClr val="FF0000"/>
                </a:solidFill>
                <a:effectLst>
                  <a:outerShdw blurRad="38100" dist="38100" dir="2700000" algn="tl">
                    <a:srgbClr val="000000">
                      <a:alpha val="43137"/>
                    </a:srgbClr>
                  </a:outerShdw>
                </a:effectLst>
                <a:latin typeface="Book Antiqua" panose="02040602050305030304" pitchFamily="18" charset="0"/>
              </a:rPr>
              <a:t>for your attention!</a:t>
            </a:r>
            <a:endParaRPr lang="bs-Latn-BA" sz="4800" b="1" dirty="0">
              <a:solidFill>
                <a:srgbClr val="FF0000"/>
              </a:solidFill>
              <a:effectLst>
                <a:outerShdw blurRad="38100" dist="38100" dir="2700000" algn="tl">
                  <a:srgbClr val="000000">
                    <a:alpha val="43137"/>
                  </a:srgbClr>
                </a:outerShdw>
              </a:effectLst>
              <a:latin typeface="Book Antiqua" panose="02040602050305030304" pitchFamily="18" charset="0"/>
            </a:endParaRPr>
          </a:p>
        </p:txBody>
      </p:sp>
      <p:sp>
        <p:nvSpPr>
          <p:cNvPr id="3" name="Content Placeholder 2"/>
          <p:cNvSpPr>
            <a:spLocks noGrp="1"/>
          </p:cNvSpPr>
          <p:nvPr>
            <p:ph idx="1"/>
          </p:nvPr>
        </p:nvSpPr>
        <p:spPr>
          <a:xfrm>
            <a:off x="381000" y="3733800"/>
            <a:ext cx="8305800" cy="2392363"/>
          </a:xfrm>
        </p:spPr>
        <p:txBody>
          <a:bodyPr>
            <a:normAutofit/>
          </a:bodyPr>
          <a:lstStyle/>
          <a:p>
            <a:pPr algn="just">
              <a:buFont typeface="Wingdings" pitchFamily="2" charset="2"/>
              <a:buChar char="Ø"/>
            </a:pPr>
            <a:endParaRPr lang="en-GB" dirty="0" smtClean="0">
              <a:solidFill>
                <a:srgbClr val="002060"/>
              </a:solidFill>
              <a:latin typeface="Book Antiqua" panose="02040602050305030304" pitchFamily="18" charset="0"/>
            </a:endParaRPr>
          </a:p>
          <a:p>
            <a:pPr algn="just">
              <a:buFont typeface="Wingdings" pitchFamily="2" charset="2"/>
              <a:buChar char="Ø"/>
            </a:pPr>
            <a:endParaRPr lang="en-GB" dirty="0">
              <a:solidFill>
                <a:srgbClr val="002060"/>
              </a:solidFill>
              <a:latin typeface="Book Antiqua" panose="02040602050305030304" pitchFamily="18" charset="0"/>
            </a:endParaRPr>
          </a:p>
          <a:p>
            <a:pPr algn="just">
              <a:buFont typeface="Wingdings" pitchFamily="2" charset="2"/>
              <a:buChar char="Ø"/>
            </a:pPr>
            <a:endParaRPr lang="en-GB" dirty="0" smtClean="0">
              <a:solidFill>
                <a:srgbClr val="002060"/>
              </a:solidFill>
              <a:latin typeface="Book Antiqua" panose="02040602050305030304" pitchFamily="18" charset="0"/>
            </a:endParaRPr>
          </a:p>
          <a:p>
            <a:pPr algn="just">
              <a:buFont typeface="Wingdings" pitchFamily="2" charset="2"/>
              <a:buChar char="Ø"/>
            </a:pPr>
            <a:endParaRPr lang="en-GB" dirty="0">
              <a:solidFill>
                <a:srgbClr val="002060"/>
              </a:solidFill>
              <a:latin typeface="Book Antiqua" panose="02040602050305030304" pitchFamily="18" charset="0"/>
            </a:endParaRPr>
          </a:p>
          <a:p>
            <a:pPr algn="just">
              <a:buFont typeface="Wingdings" pitchFamily="2" charset="2"/>
              <a:buChar char="Ø"/>
            </a:pPr>
            <a:endParaRPr lang="en-GB" dirty="0" smtClean="0">
              <a:solidFill>
                <a:srgbClr val="002060"/>
              </a:solidFill>
              <a:latin typeface="Book Antiqua" panose="02040602050305030304" pitchFamily="18" charset="0"/>
            </a:endParaRPr>
          </a:p>
          <a:p>
            <a:pPr algn="just">
              <a:buFont typeface="Wingdings" pitchFamily="2" charset="2"/>
              <a:buChar char="Ø"/>
            </a:pPr>
            <a:endParaRPr lang="en-GB" dirty="0" smtClean="0">
              <a:solidFill>
                <a:srgbClr val="002060"/>
              </a:solidFill>
              <a:latin typeface="Book Antiqua" panose="02040602050305030304" pitchFamily="18" charset="0"/>
            </a:endParaRPr>
          </a:p>
          <a:p>
            <a:pPr algn="just">
              <a:buFont typeface="Wingdings" pitchFamily="2" charset="2"/>
              <a:buChar char="Ø"/>
            </a:pPr>
            <a:endParaRPr lang="en-US" sz="2600" dirty="0" smtClean="0">
              <a:solidFill>
                <a:srgbClr val="002060"/>
              </a:solidFill>
              <a:latin typeface="Book Antiqua" panose="02040602050305030304" pitchFamily="18" charset="0"/>
            </a:endParaRPr>
          </a:p>
          <a:p>
            <a:pPr algn="just">
              <a:buFont typeface="Wingdings" pitchFamily="2" charset="2"/>
              <a:buChar char="Ø"/>
            </a:pPr>
            <a:endParaRPr lang="en-US" sz="2600" dirty="0" smtClean="0">
              <a:solidFill>
                <a:srgbClr val="FF0000"/>
              </a:solidFill>
              <a:latin typeface="Book Antiqua" panose="02040602050305030304" pitchFamily="18" charset="0"/>
            </a:endParaRPr>
          </a:p>
          <a:p>
            <a:pPr marL="0" indent="0" algn="just">
              <a:buNone/>
            </a:pPr>
            <a:endParaRPr lang="en-US" sz="2600" dirty="0" smtClean="0">
              <a:solidFill>
                <a:srgbClr val="FF0000"/>
              </a:solidFill>
              <a:latin typeface="Book Antiqua" panose="02040602050305030304" pitchFamily="18" charset="0"/>
            </a:endParaRPr>
          </a:p>
          <a:p>
            <a:pPr marL="0" indent="0" algn="just">
              <a:buNone/>
            </a:pPr>
            <a:endParaRPr lang="en-US" sz="2600" dirty="0" smtClean="0">
              <a:solidFill>
                <a:srgbClr val="FF0000"/>
              </a:solidFill>
              <a:latin typeface="Book Antiqua" panose="02040602050305030304" pitchFamily="18" charset="0"/>
            </a:endParaRPr>
          </a:p>
          <a:p>
            <a:pPr marL="0" indent="0" algn="just">
              <a:buNone/>
            </a:pPr>
            <a:endParaRPr lang="en-US" sz="2600" dirty="0" smtClean="0">
              <a:solidFill>
                <a:srgbClr val="FF0000"/>
              </a:solidFill>
              <a:latin typeface="Book Antiqua" panose="02040602050305030304" pitchFamily="18" charset="0"/>
            </a:endParaRPr>
          </a:p>
          <a:p>
            <a:pPr marL="0" indent="0" algn="just">
              <a:buNone/>
            </a:pPr>
            <a:endParaRPr lang="en-US" dirty="0" smtClean="0">
              <a:solidFill>
                <a:srgbClr val="FF0000"/>
              </a:solidFill>
              <a:latin typeface="Book Antiqua" panose="02040602050305030304" pitchFamily="18" charset="0"/>
            </a:endParaRPr>
          </a:p>
          <a:p>
            <a:pPr marL="0" indent="0" algn="just">
              <a:buNone/>
            </a:pPr>
            <a:endParaRPr lang="en-GB" dirty="0" smtClean="0">
              <a:solidFill>
                <a:srgbClr val="FF0000"/>
              </a:solidFill>
              <a:latin typeface="Book Antiqua" panose="02040602050305030304" pitchFamily="18" charset="0"/>
            </a:endParaRPr>
          </a:p>
          <a:p>
            <a:pPr marL="0" indent="0" algn="just">
              <a:buNone/>
            </a:pPr>
            <a:endParaRPr lang="en-GB" dirty="0" smtClean="0">
              <a:solidFill>
                <a:srgbClr val="002060"/>
              </a:solidFill>
              <a:latin typeface="Book Antiqua" panose="02040602050305030304" pitchFamily="18" charset="0"/>
            </a:endParaRPr>
          </a:p>
          <a:p>
            <a:pPr algn="just">
              <a:buFont typeface="Wingdings" pitchFamily="2" charset="2"/>
              <a:buChar char="Ø"/>
            </a:pPr>
            <a:endParaRPr lang="en-GB" noProof="1">
              <a:solidFill>
                <a:srgbClr val="002060"/>
              </a:solidFill>
              <a:latin typeface="Book Antiqua" panose="02040602050305030304" pitchFamily="18" charset="0"/>
            </a:endParaRPr>
          </a:p>
        </p:txBody>
      </p:sp>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12</a:t>
            </a:fld>
            <a:endParaRPr lang="en-US" dirty="0"/>
          </a:p>
        </p:txBody>
      </p:sp>
      <p:pic>
        <p:nvPicPr>
          <p:cNvPr id="8"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43800" y="185737"/>
            <a:ext cx="1500187" cy="334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9" descr="final_color.jpg"/>
          <p:cNvPicPr>
            <a:picLocks noChangeAspect="1"/>
          </p:cNvPicPr>
          <p:nvPr/>
        </p:nvPicPr>
        <p:blipFill>
          <a:blip r:embed="rId3" cstate="print"/>
          <a:stretch>
            <a:fillRect/>
          </a:stretch>
        </p:blipFill>
        <p:spPr>
          <a:xfrm>
            <a:off x="0" y="0"/>
            <a:ext cx="1447800" cy="685800"/>
          </a:xfrm>
          <a:prstGeom prst="rect">
            <a:avLst/>
          </a:prstGeom>
        </p:spPr>
      </p:pic>
    </p:spTree>
    <p:extLst>
      <p:ext uri="{BB962C8B-B14F-4D97-AF65-F5344CB8AC3E}">
        <p14:creationId xmlns:p14="http://schemas.microsoft.com/office/powerpoint/2010/main" val="17603274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74700"/>
            <a:ext cx="8229600" cy="749300"/>
          </a:xfrm>
        </p:spPr>
        <p:txBody>
          <a:bodyPr>
            <a:normAutofit fontScale="90000"/>
          </a:bodyPr>
          <a:lstStyle/>
          <a:p>
            <a:r>
              <a:rPr lang="bs-Latn-BA" b="1" dirty="0" smtClean="0">
                <a:solidFill>
                  <a:srgbClr val="AC1004"/>
                </a:solidFill>
                <a:effectLst>
                  <a:outerShdw blurRad="38100" dist="38100" dir="2700000" algn="tl">
                    <a:srgbClr val="000000">
                      <a:alpha val="43137"/>
                    </a:srgbClr>
                  </a:outerShdw>
                </a:effectLst>
                <a:latin typeface="Book Antiqua" panose="02040602050305030304" pitchFamily="18" charset="0"/>
              </a:rPr>
              <a:t>The KPA‘s Project Team</a:t>
            </a:r>
            <a:endParaRPr lang="bs-Latn-BA" b="1" dirty="0">
              <a:solidFill>
                <a:srgbClr val="AC1004"/>
              </a:solidFill>
              <a:effectLst>
                <a:outerShdw blurRad="38100" dist="38100" dir="2700000" algn="tl">
                  <a:srgbClr val="000000">
                    <a:alpha val="43137"/>
                  </a:srgbClr>
                </a:outerShdw>
              </a:effectLst>
              <a:latin typeface="Book Antiqua" panose="02040602050305030304" pitchFamily="18" charset="0"/>
            </a:endParaRPr>
          </a:p>
        </p:txBody>
      </p:sp>
      <p:sp>
        <p:nvSpPr>
          <p:cNvPr id="3" name="Content Placeholder 2"/>
          <p:cNvSpPr>
            <a:spLocks noGrp="1"/>
          </p:cNvSpPr>
          <p:nvPr>
            <p:ph idx="1"/>
          </p:nvPr>
        </p:nvSpPr>
        <p:spPr/>
        <p:txBody>
          <a:bodyPr>
            <a:normAutofit fontScale="85000" lnSpcReduction="10000"/>
          </a:bodyPr>
          <a:lstStyle/>
          <a:p>
            <a:pPr algn="just"/>
            <a:endParaRPr lang="en-GB" dirty="0" smtClean="0">
              <a:solidFill>
                <a:srgbClr val="002060"/>
              </a:solidFill>
              <a:latin typeface="Book Antiqua" panose="02040602050305030304" pitchFamily="18" charset="0"/>
            </a:endParaRPr>
          </a:p>
          <a:p>
            <a:pPr algn="just"/>
            <a:r>
              <a:rPr lang="bs-Latn-BA" dirty="0" smtClean="0">
                <a:solidFill>
                  <a:srgbClr val="002060"/>
                </a:solidFill>
                <a:latin typeface="Book Antiqua" panose="02040602050305030304" pitchFamily="18" charset="0"/>
              </a:rPr>
              <a:t>The Academy was one of the first to sign the Partnership Agreement (</a:t>
            </a:r>
            <a:r>
              <a:rPr lang="en-US" dirty="0" smtClean="0">
                <a:solidFill>
                  <a:srgbClr val="002060"/>
                </a:solidFill>
                <a:latin typeface="Book Antiqua" panose="02040602050305030304" pitchFamily="18" charset="0"/>
              </a:rPr>
              <a:t>20 December 2016</a:t>
            </a:r>
            <a:r>
              <a:rPr lang="bs-Latn-BA" dirty="0" smtClean="0">
                <a:solidFill>
                  <a:srgbClr val="002060"/>
                </a:solidFill>
                <a:latin typeface="Book Antiqua" panose="02040602050305030304" pitchFamily="18" charset="0"/>
              </a:rPr>
              <a:t>).</a:t>
            </a:r>
            <a:endParaRPr lang="en-GB" dirty="0" smtClean="0">
              <a:solidFill>
                <a:srgbClr val="002060"/>
              </a:solidFill>
              <a:latin typeface="Book Antiqua" panose="02040602050305030304" pitchFamily="18" charset="0"/>
            </a:endParaRPr>
          </a:p>
          <a:p>
            <a:pPr algn="just"/>
            <a:endParaRPr lang="bs-Latn-BA" dirty="0" smtClean="0">
              <a:solidFill>
                <a:srgbClr val="002060"/>
              </a:solidFill>
              <a:latin typeface="Book Antiqua" panose="02040602050305030304" pitchFamily="18" charset="0"/>
            </a:endParaRPr>
          </a:p>
          <a:p>
            <a:pPr algn="just"/>
            <a:r>
              <a:rPr lang="bs-Latn-BA" dirty="0" smtClean="0">
                <a:solidFill>
                  <a:srgbClr val="002060"/>
                </a:solidFill>
                <a:latin typeface="Book Antiqua" panose="02040602050305030304" pitchFamily="18" charset="0"/>
              </a:rPr>
              <a:t>The initial project team consisted of experts whose references contributed to the final adoption of the project application. This project team was later enriched and now counts 19 researchers and 9 technical and administrative staff. The project team communicates and coordinates activities at meetings (3 </a:t>
            </a:r>
            <a:r>
              <a:rPr lang="en-GB" dirty="0" smtClean="0">
                <a:solidFill>
                  <a:srgbClr val="002060"/>
                </a:solidFill>
                <a:latin typeface="Book Antiqua" panose="02040602050305030304" pitchFamily="18" charset="0"/>
              </a:rPr>
              <a:t>held </a:t>
            </a:r>
            <a:r>
              <a:rPr lang="bs-Latn-BA" dirty="0" smtClean="0">
                <a:solidFill>
                  <a:srgbClr val="002060"/>
                </a:solidFill>
                <a:latin typeface="Book Antiqua" panose="02040602050305030304" pitchFamily="18" charset="0"/>
              </a:rPr>
              <a:t>so far) and through e-mails.</a:t>
            </a:r>
          </a:p>
          <a:p>
            <a:endParaRPr lang="bs-Latn-BA" dirty="0">
              <a:solidFill>
                <a:srgbClr val="002060"/>
              </a:solidFill>
              <a:latin typeface="Book Antiqua" panose="02040602050305030304" pitchFamily="18" charset="0"/>
            </a:endParaRPr>
          </a:p>
        </p:txBody>
      </p:sp>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2</a:t>
            </a:fld>
            <a:endParaRPr lang="en-US" dirty="0"/>
          </a:p>
        </p:txBody>
      </p:sp>
      <p:pic>
        <p:nvPicPr>
          <p:cNvPr id="8"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43800" y="185737"/>
            <a:ext cx="1500187" cy="334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9" descr="final_color.jpg"/>
          <p:cNvPicPr>
            <a:picLocks noChangeAspect="1"/>
          </p:cNvPicPr>
          <p:nvPr/>
        </p:nvPicPr>
        <p:blipFill>
          <a:blip r:embed="rId3" cstate="print"/>
          <a:stretch>
            <a:fillRect/>
          </a:stretch>
        </p:blipFill>
        <p:spPr>
          <a:xfrm>
            <a:off x="0" y="0"/>
            <a:ext cx="1447800" cy="685800"/>
          </a:xfrm>
          <a:prstGeom prst="rect">
            <a:avLst/>
          </a:prstGeom>
        </p:spPr>
      </p:pic>
    </p:spTree>
    <p:extLst>
      <p:ext uri="{BB962C8B-B14F-4D97-AF65-F5344CB8AC3E}">
        <p14:creationId xmlns:p14="http://schemas.microsoft.com/office/powerpoint/2010/main" val="5182875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74700"/>
            <a:ext cx="8229600" cy="749300"/>
          </a:xfrm>
        </p:spPr>
        <p:txBody>
          <a:bodyPr>
            <a:normAutofit fontScale="90000"/>
          </a:bodyPr>
          <a:lstStyle/>
          <a:p>
            <a:r>
              <a:rPr lang="bs-Latn-BA" b="1" dirty="0" smtClean="0">
                <a:solidFill>
                  <a:srgbClr val="00B050"/>
                </a:solidFill>
                <a:effectLst>
                  <a:outerShdw blurRad="38100" dist="38100" dir="2700000" algn="tl">
                    <a:srgbClr val="000000">
                      <a:alpha val="43137"/>
                    </a:srgbClr>
                  </a:outerShdw>
                </a:effectLst>
                <a:latin typeface="Book Antiqua" panose="02040602050305030304" pitchFamily="18" charset="0"/>
              </a:rPr>
              <a:t>What have we done so far</a:t>
            </a:r>
            <a:r>
              <a:rPr lang="en-GB" b="1" dirty="0">
                <a:solidFill>
                  <a:srgbClr val="00B050"/>
                </a:solidFill>
                <a:effectLst>
                  <a:outerShdw blurRad="38100" dist="38100" dir="2700000" algn="tl">
                    <a:srgbClr val="000000">
                      <a:alpha val="43137"/>
                    </a:srgbClr>
                  </a:outerShdw>
                </a:effectLst>
                <a:latin typeface="Book Antiqua" panose="02040602050305030304" pitchFamily="18" charset="0"/>
              </a:rPr>
              <a:t>:</a:t>
            </a:r>
            <a:endParaRPr lang="bs-Latn-BA" b="1" dirty="0">
              <a:solidFill>
                <a:srgbClr val="00B050"/>
              </a:solidFill>
              <a:effectLst>
                <a:outerShdw blurRad="38100" dist="38100" dir="2700000" algn="tl">
                  <a:srgbClr val="000000">
                    <a:alpha val="43137"/>
                  </a:srgbClr>
                </a:outerShdw>
              </a:effectLst>
              <a:latin typeface="Book Antiqua" panose="02040602050305030304" pitchFamily="18" charset="0"/>
            </a:endParaRPr>
          </a:p>
        </p:txBody>
      </p:sp>
      <p:sp>
        <p:nvSpPr>
          <p:cNvPr id="3" name="Content Placeholder 2"/>
          <p:cNvSpPr>
            <a:spLocks noGrp="1"/>
          </p:cNvSpPr>
          <p:nvPr>
            <p:ph idx="1"/>
          </p:nvPr>
        </p:nvSpPr>
        <p:spPr/>
        <p:txBody>
          <a:bodyPr>
            <a:normAutofit fontScale="47500" lnSpcReduction="20000"/>
          </a:bodyPr>
          <a:lstStyle/>
          <a:p>
            <a:pPr algn="just">
              <a:buFont typeface="Wingdings" pitchFamily="2" charset="2"/>
              <a:buChar char="Ø"/>
            </a:pPr>
            <a:endParaRPr lang="en-GB" dirty="0" smtClean="0">
              <a:solidFill>
                <a:srgbClr val="002060"/>
              </a:solidFill>
              <a:latin typeface="Book Antiqua" panose="02040602050305030304" pitchFamily="18" charset="0"/>
            </a:endParaRPr>
          </a:p>
          <a:p>
            <a:pPr algn="just">
              <a:buFont typeface="Wingdings" pitchFamily="2" charset="2"/>
              <a:buChar char="Ø"/>
            </a:pPr>
            <a:r>
              <a:rPr lang="bs-Latn-BA" sz="3600" dirty="0" smtClean="0">
                <a:solidFill>
                  <a:srgbClr val="002060"/>
                </a:solidFill>
                <a:latin typeface="Book Antiqua" panose="02040602050305030304" pitchFamily="18" charset="0"/>
              </a:rPr>
              <a:t>WP 8</a:t>
            </a:r>
            <a:r>
              <a:rPr lang="en-GB" sz="3600" dirty="0" smtClean="0">
                <a:solidFill>
                  <a:srgbClr val="002060"/>
                </a:solidFill>
                <a:latin typeface="Book Antiqua" panose="02040602050305030304" pitchFamily="18" charset="0"/>
              </a:rPr>
              <a:t> (Project Management)</a:t>
            </a:r>
            <a:r>
              <a:rPr lang="bs-Latn-BA" sz="3600" dirty="0" smtClean="0">
                <a:solidFill>
                  <a:srgbClr val="002060"/>
                </a:solidFill>
                <a:latin typeface="Book Antiqua" panose="02040602050305030304" pitchFamily="18" charset="0"/>
              </a:rPr>
              <a:t>, A 8.1 – Kick-off meeting – </a:t>
            </a:r>
            <a:r>
              <a:rPr lang="en-GB" sz="3600" b="1" dirty="0" smtClean="0">
                <a:solidFill>
                  <a:srgbClr val="002060"/>
                </a:solidFill>
                <a:latin typeface="Book Antiqua" panose="02040602050305030304" pitchFamily="18" charset="0"/>
              </a:rPr>
              <a:t>Mr Sa</a:t>
            </a:r>
            <a:r>
              <a:rPr lang="sr-Latn-RS" sz="3600" b="1" dirty="0" smtClean="0">
                <a:solidFill>
                  <a:srgbClr val="002060"/>
                </a:solidFill>
                <a:latin typeface="Book Antiqua" panose="02040602050305030304" pitchFamily="18" charset="0"/>
              </a:rPr>
              <a:t>ša Mijalković, </a:t>
            </a:r>
            <a:r>
              <a:rPr lang="en-GB" sz="3600" b="1" dirty="0" smtClean="0">
                <a:solidFill>
                  <a:srgbClr val="002060"/>
                </a:solidFill>
                <a:latin typeface="Book Antiqua" panose="02040602050305030304" pitchFamily="18" charset="0"/>
              </a:rPr>
              <a:t>PhD</a:t>
            </a:r>
            <a:r>
              <a:rPr lang="sr-Latn-RS" sz="3600" b="1" dirty="0" smtClean="0">
                <a:solidFill>
                  <a:srgbClr val="002060"/>
                </a:solidFill>
                <a:latin typeface="Book Antiqua" panose="02040602050305030304" pitchFamily="18" charset="0"/>
              </a:rPr>
              <a:t> </a:t>
            </a:r>
            <a:r>
              <a:rPr lang="sr-Latn-RS" sz="3600" dirty="0" smtClean="0">
                <a:solidFill>
                  <a:srgbClr val="002060"/>
                </a:solidFill>
                <a:latin typeface="Book Antiqua" panose="02040602050305030304" pitchFamily="18" charset="0"/>
              </a:rPr>
              <a:t>(KPA’s </a:t>
            </a:r>
            <a:r>
              <a:rPr lang="en-GB" sz="3600" dirty="0" smtClean="0">
                <a:solidFill>
                  <a:srgbClr val="002060"/>
                </a:solidFill>
                <a:latin typeface="Book Antiqua" panose="02040602050305030304" pitchFamily="18" charset="0"/>
              </a:rPr>
              <a:t>project team leader</a:t>
            </a:r>
            <a:r>
              <a:rPr lang="sr-Latn-RS" sz="3600" dirty="0" smtClean="0">
                <a:solidFill>
                  <a:srgbClr val="002060"/>
                </a:solidFill>
                <a:latin typeface="Book Antiqua" panose="02040602050305030304" pitchFamily="18" charset="0"/>
              </a:rPr>
              <a:t>), </a:t>
            </a:r>
            <a:r>
              <a:rPr lang="sr-Latn-RS" sz="3600" b="1" dirty="0" smtClean="0">
                <a:solidFill>
                  <a:srgbClr val="002060"/>
                </a:solidFill>
                <a:latin typeface="Book Antiqua" panose="02040602050305030304" pitchFamily="18" charset="0"/>
              </a:rPr>
              <a:t>Mr Dane Subošić, </a:t>
            </a:r>
            <a:r>
              <a:rPr lang="en-GB" sz="3600" b="1" dirty="0" smtClean="0">
                <a:solidFill>
                  <a:srgbClr val="002060"/>
                </a:solidFill>
                <a:latin typeface="Book Antiqua" panose="02040602050305030304" pitchFamily="18" charset="0"/>
              </a:rPr>
              <a:t>PhD</a:t>
            </a:r>
            <a:r>
              <a:rPr lang="en-GB" sz="3600" dirty="0" smtClean="0">
                <a:solidFill>
                  <a:srgbClr val="002060"/>
                </a:solidFill>
                <a:latin typeface="Book Antiqua" panose="02040602050305030304" pitchFamily="18" charset="0"/>
              </a:rPr>
              <a:t>, and myself participated </a:t>
            </a:r>
            <a:r>
              <a:rPr lang="sr-Latn-RS" sz="3600" dirty="0" smtClean="0">
                <a:solidFill>
                  <a:srgbClr val="002060"/>
                </a:solidFill>
                <a:latin typeface="Book Antiqua" panose="02040602050305030304" pitchFamily="18" charset="0"/>
              </a:rPr>
              <a:t>in the </a:t>
            </a:r>
            <a:r>
              <a:rPr lang="en-GB" sz="3600" dirty="0">
                <a:solidFill>
                  <a:srgbClr val="002060"/>
                </a:solidFill>
                <a:latin typeface="Book Antiqua" panose="02040602050305030304" pitchFamily="18" charset="0"/>
              </a:rPr>
              <a:t>meeting </a:t>
            </a:r>
            <a:r>
              <a:rPr lang="en-GB" sz="3600" dirty="0" smtClean="0">
                <a:solidFill>
                  <a:srgbClr val="002060"/>
                </a:solidFill>
                <a:latin typeface="Book Antiqua" panose="02040602050305030304" pitchFamily="18" charset="0"/>
              </a:rPr>
              <a:t>held on </a:t>
            </a:r>
            <a:r>
              <a:rPr lang="en-GB" sz="3600" dirty="0">
                <a:solidFill>
                  <a:srgbClr val="002060"/>
                </a:solidFill>
                <a:latin typeface="Book Antiqua" panose="02040602050305030304" pitchFamily="18" charset="0"/>
              </a:rPr>
              <a:t>15 and 16 December 2016 in </a:t>
            </a:r>
            <a:r>
              <a:rPr lang="en-GB" sz="3600" dirty="0" smtClean="0">
                <a:solidFill>
                  <a:srgbClr val="002060"/>
                </a:solidFill>
                <a:latin typeface="Book Antiqua" panose="02040602050305030304" pitchFamily="18" charset="0"/>
              </a:rPr>
              <a:t>Ni</a:t>
            </a:r>
            <a:r>
              <a:rPr lang="sr-Latn-RS" sz="3600" dirty="0" smtClean="0">
                <a:solidFill>
                  <a:srgbClr val="002060"/>
                </a:solidFill>
                <a:latin typeface="Book Antiqua" panose="02040602050305030304" pitchFamily="18" charset="0"/>
              </a:rPr>
              <a:t>š</a:t>
            </a:r>
            <a:r>
              <a:rPr lang="en-GB" sz="3600" dirty="0" smtClean="0">
                <a:solidFill>
                  <a:srgbClr val="002060"/>
                </a:solidFill>
                <a:latin typeface="Book Antiqua" panose="02040602050305030304" pitchFamily="18" charset="0"/>
              </a:rPr>
              <a:t>, Serbia</a:t>
            </a:r>
            <a:r>
              <a:rPr lang="sr-Latn-RS" sz="3600" dirty="0" smtClean="0">
                <a:solidFill>
                  <a:srgbClr val="002060"/>
                </a:solidFill>
                <a:latin typeface="Book Antiqua" panose="02040602050305030304" pitchFamily="18" charset="0"/>
              </a:rPr>
              <a:t>. </a:t>
            </a:r>
            <a:r>
              <a:rPr lang="bs-Latn-BA" sz="3600" dirty="0">
                <a:solidFill>
                  <a:srgbClr val="002060"/>
                </a:solidFill>
                <a:latin typeface="Book Antiqua" panose="02040602050305030304" pitchFamily="18" charset="0"/>
              </a:rPr>
              <a:t>W</a:t>
            </a:r>
            <a:r>
              <a:rPr lang="bs-Latn-BA" sz="3600" dirty="0" smtClean="0">
                <a:solidFill>
                  <a:srgbClr val="002060"/>
                </a:solidFill>
                <a:latin typeface="Book Antiqua" panose="02040602050305030304" pitchFamily="18" charset="0"/>
              </a:rPr>
              <a:t>e left overwhelmed with the information, but...</a:t>
            </a:r>
            <a:endParaRPr lang="en-GB" sz="3600" dirty="0" smtClean="0">
              <a:solidFill>
                <a:srgbClr val="002060"/>
              </a:solidFill>
              <a:latin typeface="Book Antiqua" panose="02040602050305030304" pitchFamily="18" charset="0"/>
            </a:endParaRPr>
          </a:p>
          <a:p>
            <a:pPr algn="just">
              <a:buFont typeface="Wingdings" pitchFamily="2" charset="2"/>
              <a:buChar char="Ø"/>
            </a:pPr>
            <a:endParaRPr lang="bs-Latn-BA" sz="3600" dirty="0" smtClean="0">
              <a:solidFill>
                <a:srgbClr val="002060"/>
              </a:solidFill>
              <a:latin typeface="Book Antiqua" panose="02040602050305030304" pitchFamily="18" charset="0"/>
            </a:endParaRPr>
          </a:p>
          <a:p>
            <a:pPr algn="just">
              <a:buFont typeface="Wingdings" pitchFamily="2" charset="2"/>
              <a:buChar char="Ø"/>
            </a:pPr>
            <a:r>
              <a:rPr lang="bs-Latn-BA" sz="3600" dirty="0" smtClean="0">
                <a:solidFill>
                  <a:srgbClr val="002060"/>
                </a:solidFill>
                <a:latin typeface="Book Antiqua" panose="02040602050305030304" pitchFamily="18" charset="0"/>
              </a:rPr>
              <a:t>WP 1 (</a:t>
            </a:r>
            <a:r>
              <a:rPr lang="en-GB" sz="3600" dirty="0" smtClean="0">
                <a:solidFill>
                  <a:srgbClr val="002060"/>
                </a:solidFill>
                <a:latin typeface="Book Antiqua" panose="02040602050305030304" pitchFamily="18" charset="0"/>
              </a:rPr>
              <a:t>Analysis </a:t>
            </a:r>
            <a:r>
              <a:rPr lang="en-GB" sz="3600" dirty="0">
                <a:solidFill>
                  <a:srgbClr val="002060"/>
                </a:solidFill>
                <a:latin typeface="Book Antiqua" panose="02040602050305030304" pitchFamily="18" charset="0"/>
              </a:rPr>
              <a:t>of natural disasters needed to be managed in Western Balkan </a:t>
            </a:r>
            <a:r>
              <a:rPr lang="en-GB" sz="3600" dirty="0" smtClean="0">
                <a:solidFill>
                  <a:srgbClr val="002060"/>
                </a:solidFill>
                <a:latin typeface="Book Antiqua" panose="02040602050305030304" pitchFamily="18" charset="0"/>
              </a:rPr>
              <a:t>region</a:t>
            </a:r>
            <a:r>
              <a:rPr lang="sr-Latn-RS" sz="3600" dirty="0" smtClean="0">
                <a:solidFill>
                  <a:srgbClr val="002060"/>
                </a:solidFill>
                <a:latin typeface="Book Antiqua" panose="02040602050305030304" pitchFamily="18" charset="0"/>
              </a:rPr>
              <a:t>)</a:t>
            </a:r>
            <a:r>
              <a:rPr lang="bs-Latn-BA" sz="3600" dirty="0" smtClean="0">
                <a:solidFill>
                  <a:srgbClr val="002060"/>
                </a:solidFill>
                <a:latin typeface="Book Antiqua" panose="02040602050305030304" pitchFamily="18" charset="0"/>
              </a:rPr>
              <a:t>, A 1.1 (</a:t>
            </a:r>
            <a:r>
              <a:rPr lang="en-GB" sz="3600" dirty="0" smtClean="0">
                <a:solidFill>
                  <a:srgbClr val="002060"/>
                </a:solidFill>
                <a:latin typeface="Book Antiqua" panose="02040602050305030304" pitchFamily="18" charset="0"/>
              </a:rPr>
              <a:t>Report </a:t>
            </a:r>
            <a:r>
              <a:rPr lang="en-GB" sz="3600" dirty="0">
                <a:solidFill>
                  <a:srgbClr val="002060"/>
                </a:solidFill>
                <a:latin typeface="Book Antiqua" panose="02040602050305030304" pitchFamily="18" charset="0"/>
              </a:rPr>
              <a:t>on natural disasters in WB</a:t>
            </a:r>
            <a:r>
              <a:rPr lang="bs-Latn-BA" sz="3600" dirty="0" smtClean="0">
                <a:solidFill>
                  <a:srgbClr val="002060"/>
                </a:solidFill>
                <a:latin typeface="Book Antiqua" panose="02040602050305030304" pitchFamily="18" charset="0"/>
              </a:rPr>
              <a:t>) – </a:t>
            </a:r>
            <a:r>
              <a:rPr lang="bs-Latn-BA" sz="3600" b="1" dirty="0" smtClean="0">
                <a:solidFill>
                  <a:srgbClr val="002060"/>
                </a:solidFill>
                <a:latin typeface="Book Antiqua" panose="02040602050305030304" pitchFamily="18" charset="0"/>
              </a:rPr>
              <a:t>Mr Dragan Mlađan, PhD</a:t>
            </a:r>
            <a:r>
              <a:rPr lang="bs-Latn-BA" sz="3600" dirty="0" smtClean="0">
                <a:solidFill>
                  <a:srgbClr val="002060"/>
                </a:solidFill>
                <a:latin typeface="Book Antiqua" panose="02040602050305030304" pitchFamily="18" charset="0"/>
              </a:rPr>
              <a:t>, contributed to the final report, he sent out letters to </a:t>
            </a:r>
            <a:r>
              <a:rPr lang="en-GB" sz="3600" dirty="0">
                <a:solidFill>
                  <a:srgbClr val="002060"/>
                </a:solidFill>
                <a:latin typeface="Book Antiqua" panose="02040602050305030304" pitchFamily="18" charset="0"/>
              </a:rPr>
              <a:t>the Sector for </a:t>
            </a:r>
            <a:r>
              <a:rPr lang="en-GB" sz="3600" dirty="0" smtClean="0">
                <a:solidFill>
                  <a:srgbClr val="002060"/>
                </a:solidFill>
                <a:latin typeface="Book Antiqua" panose="02040602050305030304" pitchFamily="18" charset="0"/>
              </a:rPr>
              <a:t>Analytics, Telecommunication </a:t>
            </a:r>
            <a:r>
              <a:rPr lang="en-GB" sz="3600" dirty="0">
                <a:solidFill>
                  <a:srgbClr val="002060"/>
                </a:solidFill>
                <a:latin typeface="Book Antiqua" panose="02040602050305030304" pitchFamily="18" charset="0"/>
              </a:rPr>
              <a:t>and Information Technologies and the Emergency Management Sector of the </a:t>
            </a:r>
            <a:r>
              <a:rPr lang="en-GB" sz="3600" noProof="1" smtClean="0">
                <a:solidFill>
                  <a:srgbClr val="002060"/>
                </a:solidFill>
                <a:latin typeface="Book Antiqua" panose="02040602050305030304" pitchFamily="18" charset="0"/>
              </a:rPr>
              <a:t>MoI</a:t>
            </a:r>
            <a:r>
              <a:rPr lang="en-GB" sz="3600" dirty="0" smtClean="0">
                <a:solidFill>
                  <a:srgbClr val="002060"/>
                </a:solidFill>
                <a:latin typeface="Book Antiqua" panose="02040602050305030304" pitchFamily="18" charset="0"/>
              </a:rPr>
              <a:t> </a:t>
            </a:r>
            <a:r>
              <a:rPr lang="en-GB" sz="3600" dirty="0">
                <a:solidFill>
                  <a:srgbClr val="002060"/>
                </a:solidFill>
                <a:latin typeface="Book Antiqua" panose="02040602050305030304" pitchFamily="18" charset="0"/>
              </a:rPr>
              <a:t>of </a:t>
            </a:r>
            <a:r>
              <a:rPr lang="en-GB" sz="3600" dirty="0" smtClean="0">
                <a:solidFill>
                  <a:srgbClr val="002060"/>
                </a:solidFill>
                <a:latin typeface="Book Antiqua" panose="02040602050305030304" pitchFamily="18" charset="0"/>
              </a:rPr>
              <a:t>Serbia</a:t>
            </a:r>
            <a:r>
              <a:rPr lang="sr-Latn-RS" sz="3600" dirty="0" smtClean="0">
                <a:solidFill>
                  <a:srgbClr val="002060"/>
                </a:solidFill>
                <a:latin typeface="Book Antiqua" panose="02040602050305030304" pitchFamily="18" charset="0"/>
              </a:rPr>
              <a:t> </a:t>
            </a:r>
            <a:r>
              <a:rPr lang="en-GB" sz="3600" dirty="0" smtClean="0">
                <a:solidFill>
                  <a:srgbClr val="002060"/>
                </a:solidFill>
                <a:latin typeface="Book Antiqua" panose="02040602050305030304" pitchFamily="18" charset="0"/>
              </a:rPr>
              <a:t>requiring</a:t>
            </a:r>
            <a:r>
              <a:rPr lang="sr-Latn-RS" sz="3600" dirty="0" smtClean="0">
                <a:solidFill>
                  <a:srgbClr val="002060"/>
                </a:solidFill>
                <a:latin typeface="Book Antiqua" panose="02040602050305030304" pitchFamily="18" charset="0"/>
              </a:rPr>
              <a:t> the </a:t>
            </a:r>
            <a:r>
              <a:rPr lang="en-GB" sz="3600" noProof="1" smtClean="0">
                <a:solidFill>
                  <a:srgbClr val="002060"/>
                </a:solidFill>
                <a:latin typeface="Book Antiqua" panose="02040602050305030304" pitchFamily="18" charset="0"/>
              </a:rPr>
              <a:t>necessary </a:t>
            </a:r>
            <a:r>
              <a:rPr lang="en-GB" sz="3600" noProof="1">
                <a:solidFill>
                  <a:srgbClr val="002060"/>
                </a:solidFill>
                <a:latin typeface="Book Antiqua" panose="02040602050305030304" pitchFamily="18" charset="0"/>
              </a:rPr>
              <a:t>data. UNI, UNID and KPA </a:t>
            </a:r>
            <a:r>
              <a:rPr lang="en-GB" sz="3600" noProof="1" smtClean="0">
                <a:solidFill>
                  <a:srgbClr val="002060"/>
                </a:solidFill>
                <a:latin typeface="Book Antiqua" panose="02040602050305030304" pitchFamily="18" charset="0"/>
              </a:rPr>
              <a:t>compiled the Report on natural disasters in Serbia. Outcome</a:t>
            </a:r>
            <a:r>
              <a:rPr lang="en-GB" sz="3600" noProof="1">
                <a:solidFill>
                  <a:srgbClr val="002060"/>
                </a:solidFill>
                <a:latin typeface="Book Antiqua" panose="02040602050305030304" pitchFamily="18" charset="0"/>
              </a:rPr>
              <a:t>: </a:t>
            </a:r>
            <a:r>
              <a:rPr lang="en-GB" sz="3600" noProof="1" smtClean="0">
                <a:solidFill>
                  <a:srgbClr val="002060"/>
                </a:solidFill>
                <a:latin typeface="Book Antiqua" panose="02040602050305030304" pitchFamily="18" charset="0"/>
              </a:rPr>
              <a:t>Report </a:t>
            </a:r>
            <a:r>
              <a:rPr lang="en-GB" sz="3600" noProof="1">
                <a:solidFill>
                  <a:srgbClr val="002060"/>
                </a:solidFill>
                <a:latin typeface="Book Antiqua" panose="02040602050305030304" pitchFamily="18" charset="0"/>
              </a:rPr>
              <a:t>on natural disasters in </a:t>
            </a:r>
            <a:r>
              <a:rPr lang="en-GB" sz="3600" noProof="1" smtClean="0">
                <a:solidFill>
                  <a:srgbClr val="002060"/>
                </a:solidFill>
                <a:latin typeface="Book Antiqua" panose="02040602050305030304" pitchFamily="18" charset="0"/>
              </a:rPr>
              <a:t>WB.</a:t>
            </a:r>
          </a:p>
          <a:p>
            <a:pPr marL="0" indent="0" algn="just">
              <a:buNone/>
            </a:pPr>
            <a:endParaRPr lang="en-GB" sz="3600" noProof="1" smtClean="0">
              <a:solidFill>
                <a:srgbClr val="002060"/>
              </a:solidFill>
              <a:latin typeface="Book Antiqua" panose="02040602050305030304" pitchFamily="18" charset="0"/>
            </a:endParaRPr>
          </a:p>
          <a:p>
            <a:pPr algn="just">
              <a:buFont typeface="Wingdings" pitchFamily="2" charset="2"/>
              <a:buChar char="Ø"/>
            </a:pPr>
            <a:r>
              <a:rPr lang="en-GB" sz="3600" noProof="1">
                <a:solidFill>
                  <a:srgbClr val="002060"/>
                </a:solidFill>
                <a:latin typeface="Book Antiqua" panose="02040602050305030304" pitchFamily="18" charset="0"/>
              </a:rPr>
              <a:t>WP 6 (Dissemination) </a:t>
            </a:r>
            <a:r>
              <a:rPr lang="en-GB" sz="3600" noProof="1" smtClean="0">
                <a:solidFill>
                  <a:srgbClr val="002060"/>
                </a:solidFill>
                <a:latin typeface="Book Antiqua" panose="02040602050305030304" pitchFamily="18" charset="0"/>
              </a:rPr>
              <a:t>- for </a:t>
            </a:r>
            <a:r>
              <a:rPr lang="en-GB" sz="3600" noProof="1">
                <a:solidFill>
                  <a:srgbClr val="002060"/>
                </a:solidFill>
                <a:latin typeface="Book Antiqua" panose="02040602050305030304" pitchFamily="18" charset="0"/>
              </a:rPr>
              <a:t>better visibility of the project, a banner was placed on the </a:t>
            </a:r>
            <a:r>
              <a:rPr lang="en-GB" sz="3600" noProof="1" smtClean="0">
                <a:solidFill>
                  <a:srgbClr val="002060"/>
                </a:solidFill>
                <a:latin typeface="Book Antiqua" panose="02040602050305030304" pitchFamily="18" charset="0"/>
              </a:rPr>
              <a:t>KPA’s official </a:t>
            </a:r>
            <a:r>
              <a:rPr lang="en-GB" sz="3600" noProof="1">
                <a:solidFill>
                  <a:srgbClr val="002060"/>
                </a:solidFill>
                <a:latin typeface="Book Antiqua" panose="02040602050305030304" pitchFamily="18" charset="0"/>
              </a:rPr>
              <a:t>website, linking to the official NatRisk </a:t>
            </a:r>
            <a:r>
              <a:rPr lang="en-GB" sz="3600" noProof="1" smtClean="0">
                <a:solidFill>
                  <a:srgbClr val="002060"/>
                </a:solidFill>
                <a:latin typeface="Book Antiqua" panose="02040602050305030304" pitchFamily="18" charset="0"/>
              </a:rPr>
              <a:t>website.</a:t>
            </a:r>
          </a:p>
          <a:p>
            <a:pPr algn="just">
              <a:buFont typeface="Wingdings" pitchFamily="2" charset="2"/>
              <a:buChar char="Ø"/>
            </a:pPr>
            <a:endParaRPr lang="en-GB" noProof="1">
              <a:solidFill>
                <a:srgbClr val="002060"/>
              </a:solidFill>
              <a:latin typeface="Book Antiqua" panose="02040602050305030304" pitchFamily="18" charset="0"/>
            </a:endParaRPr>
          </a:p>
        </p:txBody>
      </p:sp>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3</a:t>
            </a:fld>
            <a:endParaRPr lang="en-US" dirty="0"/>
          </a:p>
        </p:txBody>
      </p:sp>
      <p:pic>
        <p:nvPicPr>
          <p:cNvPr id="8"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43800" y="185737"/>
            <a:ext cx="1500187" cy="334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9" descr="final_color.jpg"/>
          <p:cNvPicPr>
            <a:picLocks noChangeAspect="1"/>
          </p:cNvPicPr>
          <p:nvPr/>
        </p:nvPicPr>
        <p:blipFill>
          <a:blip r:embed="rId3" cstate="print"/>
          <a:stretch>
            <a:fillRect/>
          </a:stretch>
        </p:blipFill>
        <p:spPr>
          <a:xfrm>
            <a:off x="0" y="0"/>
            <a:ext cx="1447800" cy="685800"/>
          </a:xfrm>
          <a:prstGeom prst="rect">
            <a:avLst/>
          </a:prstGeom>
        </p:spPr>
      </p:pic>
    </p:spTree>
    <p:extLst>
      <p:ext uri="{BB962C8B-B14F-4D97-AF65-F5344CB8AC3E}">
        <p14:creationId xmlns:p14="http://schemas.microsoft.com/office/powerpoint/2010/main" val="16882671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74700"/>
            <a:ext cx="8229600" cy="749300"/>
          </a:xfrm>
        </p:spPr>
        <p:txBody>
          <a:bodyPr>
            <a:normAutofit fontScale="90000"/>
          </a:bodyPr>
          <a:lstStyle/>
          <a:p>
            <a:r>
              <a:rPr lang="bs-Latn-BA" b="1" dirty="0" smtClean="0">
                <a:solidFill>
                  <a:srgbClr val="00B050"/>
                </a:solidFill>
                <a:effectLst>
                  <a:outerShdw blurRad="38100" dist="38100" dir="2700000" algn="tl">
                    <a:srgbClr val="000000">
                      <a:alpha val="43137"/>
                    </a:srgbClr>
                  </a:outerShdw>
                </a:effectLst>
                <a:latin typeface="Book Antiqua" panose="02040602050305030304" pitchFamily="18" charset="0"/>
              </a:rPr>
              <a:t>What have we done so far</a:t>
            </a:r>
            <a:r>
              <a:rPr lang="en-GB" b="1" dirty="0">
                <a:solidFill>
                  <a:srgbClr val="00B050"/>
                </a:solidFill>
                <a:effectLst>
                  <a:outerShdw blurRad="38100" dist="38100" dir="2700000" algn="tl">
                    <a:srgbClr val="000000">
                      <a:alpha val="43137"/>
                    </a:srgbClr>
                  </a:outerShdw>
                </a:effectLst>
                <a:latin typeface="Book Antiqua" panose="02040602050305030304" pitchFamily="18" charset="0"/>
              </a:rPr>
              <a:t>:</a:t>
            </a:r>
            <a:endParaRPr lang="bs-Latn-BA" b="1" dirty="0">
              <a:solidFill>
                <a:srgbClr val="00B050"/>
              </a:solidFill>
              <a:effectLst>
                <a:outerShdw blurRad="38100" dist="38100" dir="2700000" algn="tl">
                  <a:srgbClr val="000000">
                    <a:alpha val="43137"/>
                  </a:srgbClr>
                </a:outerShdw>
              </a:effectLst>
              <a:latin typeface="Book Antiqua" panose="02040602050305030304" pitchFamily="18" charset="0"/>
            </a:endParaRPr>
          </a:p>
        </p:txBody>
      </p:sp>
      <p:sp>
        <p:nvSpPr>
          <p:cNvPr id="3" name="Content Placeholder 2"/>
          <p:cNvSpPr>
            <a:spLocks noGrp="1"/>
          </p:cNvSpPr>
          <p:nvPr>
            <p:ph idx="1"/>
          </p:nvPr>
        </p:nvSpPr>
        <p:spPr/>
        <p:txBody>
          <a:bodyPr>
            <a:normAutofit/>
          </a:bodyPr>
          <a:lstStyle/>
          <a:p>
            <a:pPr algn="just">
              <a:buFont typeface="Wingdings" pitchFamily="2" charset="2"/>
              <a:buChar char="Ø"/>
            </a:pPr>
            <a:endParaRPr lang="en-GB" dirty="0" smtClean="0">
              <a:solidFill>
                <a:srgbClr val="002060"/>
              </a:solidFill>
              <a:latin typeface="Book Antiqua" panose="02040602050305030304" pitchFamily="18" charset="0"/>
            </a:endParaRPr>
          </a:p>
          <a:p>
            <a:pPr marL="0" indent="0" algn="just">
              <a:buNone/>
            </a:pPr>
            <a:endParaRPr lang="en-GB" sz="3600" noProof="1" smtClean="0">
              <a:solidFill>
                <a:srgbClr val="002060"/>
              </a:solidFill>
              <a:latin typeface="Book Antiqua" panose="02040602050305030304" pitchFamily="18" charset="0"/>
            </a:endParaRPr>
          </a:p>
          <a:p>
            <a:pPr algn="just">
              <a:buFont typeface="Wingdings" pitchFamily="2" charset="2"/>
              <a:buChar char="Ø"/>
            </a:pPr>
            <a:endParaRPr lang="en-GB" noProof="1">
              <a:solidFill>
                <a:srgbClr val="002060"/>
              </a:solidFill>
              <a:latin typeface="Book Antiqua" panose="02040602050305030304" pitchFamily="18" charset="0"/>
            </a:endParaRPr>
          </a:p>
        </p:txBody>
      </p:sp>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4</a:t>
            </a:fld>
            <a:endParaRPr lang="en-US" dirty="0"/>
          </a:p>
        </p:txBody>
      </p:sp>
      <p:pic>
        <p:nvPicPr>
          <p:cNvPr id="8"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43800" y="185737"/>
            <a:ext cx="1500187" cy="334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9" descr="final_color.jpg"/>
          <p:cNvPicPr>
            <a:picLocks noChangeAspect="1"/>
          </p:cNvPicPr>
          <p:nvPr/>
        </p:nvPicPr>
        <p:blipFill>
          <a:blip r:embed="rId3" cstate="print"/>
          <a:stretch>
            <a:fillRect/>
          </a:stretch>
        </p:blipFill>
        <p:spPr>
          <a:xfrm>
            <a:off x="0" y="0"/>
            <a:ext cx="1447800" cy="685800"/>
          </a:xfrm>
          <a:prstGeom prst="rect">
            <a:avLst/>
          </a:prstGeom>
        </p:spPr>
      </p:pic>
      <p:pic>
        <p:nvPicPr>
          <p:cNvPr id="1026" name="Picture 2" descr="C:\Users\JelenaP\Dropbox\NatRiskWeB\Baner.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81200" y="1461117"/>
            <a:ext cx="5033460" cy="496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282162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74700"/>
            <a:ext cx="8229600" cy="749300"/>
          </a:xfrm>
        </p:spPr>
        <p:txBody>
          <a:bodyPr>
            <a:normAutofit fontScale="90000"/>
          </a:bodyPr>
          <a:lstStyle/>
          <a:p>
            <a:r>
              <a:rPr lang="bs-Latn-BA" b="1" dirty="0" smtClean="0">
                <a:solidFill>
                  <a:srgbClr val="00B050"/>
                </a:solidFill>
                <a:effectLst>
                  <a:outerShdw blurRad="38100" dist="38100" dir="2700000" algn="tl">
                    <a:srgbClr val="000000">
                      <a:alpha val="43137"/>
                    </a:srgbClr>
                  </a:outerShdw>
                </a:effectLst>
                <a:latin typeface="Book Antiqua" panose="02040602050305030304" pitchFamily="18" charset="0"/>
              </a:rPr>
              <a:t>What have we done so far</a:t>
            </a:r>
            <a:r>
              <a:rPr lang="en-US" b="1" dirty="0">
                <a:solidFill>
                  <a:srgbClr val="00B050"/>
                </a:solidFill>
                <a:effectLst>
                  <a:outerShdw blurRad="38100" dist="38100" dir="2700000" algn="tl">
                    <a:srgbClr val="000000">
                      <a:alpha val="43137"/>
                    </a:srgbClr>
                  </a:outerShdw>
                </a:effectLst>
                <a:latin typeface="Book Antiqua" panose="02040602050305030304" pitchFamily="18" charset="0"/>
              </a:rPr>
              <a:t>:</a:t>
            </a:r>
            <a:endParaRPr lang="bs-Latn-BA" b="1" dirty="0">
              <a:solidFill>
                <a:srgbClr val="00B050"/>
              </a:solidFill>
              <a:effectLst>
                <a:outerShdw blurRad="38100" dist="38100" dir="2700000" algn="tl">
                  <a:srgbClr val="000000">
                    <a:alpha val="43137"/>
                  </a:srgbClr>
                </a:outerShdw>
              </a:effectLst>
              <a:latin typeface="Book Antiqua" panose="02040602050305030304" pitchFamily="18" charset="0"/>
            </a:endParaRPr>
          </a:p>
        </p:txBody>
      </p:sp>
      <p:sp>
        <p:nvSpPr>
          <p:cNvPr id="3" name="Content Placeholder 2"/>
          <p:cNvSpPr>
            <a:spLocks noGrp="1"/>
          </p:cNvSpPr>
          <p:nvPr>
            <p:ph idx="1"/>
          </p:nvPr>
        </p:nvSpPr>
        <p:spPr/>
        <p:txBody>
          <a:bodyPr>
            <a:normAutofit fontScale="55000" lnSpcReduction="20000"/>
          </a:bodyPr>
          <a:lstStyle/>
          <a:p>
            <a:pPr algn="just">
              <a:buFont typeface="Wingdings" pitchFamily="2" charset="2"/>
              <a:buChar char="Ø"/>
            </a:pPr>
            <a:endParaRPr lang="en-GB" dirty="0" smtClean="0">
              <a:solidFill>
                <a:srgbClr val="002060"/>
              </a:solidFill>
              <a:latin typeface="Book Antiqua" panose="02040602050305030304" pitchFamily="18" charset="0"/>
            </a:endParaRPr>
          </a:p>
          <a:p>
            <a:pPr algn="just">
              <a:buFont typeface="Wingdings" pitchFamily="2" charset="2"/>
              <a:buChar char="Ø"/>
            </a:pPr>
            <a:r>
              <a:rPr lang="en-GB" dirty="0" smtClean="0">
                <a:solidFill>
                  <a:srgbClr val="002060"/>
                </a:solidFill>
                <a:latin typeface="Book Antiqua" panose="02040602050305030304" pitchFamily="18" charset="0"/>
              </a:rPr>
              <a:t>WP </a:t>
            </a:r>
            <a:r>
              <a:rPr lang="en-GB" dirty="0">
                <a:solidFill>
                  <a:srgbClr val="002060"/>
                </a:solidFill>
                <a:latin typeface="Book Antiqua" panose="02040602050305030304" pitchFamily="18" charset="0"/>
              </a:rPr>
              <a:t>3 </a:t>
            </a:r>
            <a:r>
              <a:rPr lang="en-GB" dirty="0" smtClean="0">
                <a:solidFill>
                  <a:srgbClr val="002060"/>
                </a:solidFill>
                <a:latin typeface="Book Antiqua" panose="02040602050305030304" pitchFamily="18" charset="0"/>
              </a:rPr>
              <a:t>(Development </a:t>
            </a:r>
            <a:r>
              <a:rPr lang="en-GB" dirty="0">
                <a:solidFill>
                  <a:srgbClr val="002060"/>
                </a:solidFill>
                <a:latin typeface="Book Antiqua" panose="02040602050305030304" pitchFamily="18" charset="0"/>
              </a:rPr>
              <a:t>of trainings for citizens and public </a:t>
            </a:r>
            <a:r>
              <a:rPr lang="en-GB" dirty="0" smtClean="0">
                <a:solidFill>
                  <a:srgbClr val="002060"/>
                </a:solidFill>
                <a:latin typeface="Book Antiqua" panose="02040602050305030304" pitchFamily="18" charset="0"/>
              </a:rPr>
              <a:t>sector), A 3.1 (Survey of citizens’ and public sector awareness) – </a:t>
            </a:r>
            <a:r>
              <a:rPr lang="en-GB" b="1" dirty="0" smtClean="0">
                <a:solidFill>
                  <a:srgbClr val="002060"/>
                </a:solidFill>
                <a:latin typeface="Book Antiqua" panose="02040602050305030304" pitchFamily="18" charset="0"/>
              </a:rPr>
              <a:t>Mr Boban </a:t>
            </a:r>
            <a:r>
              <a:rPr lang="sr-Latn-RS" b="1" dirty="0" smtClean="0">
                <a:solidFill>
                  <a:srgbClr val="002060"/>
                </a:solidFill>
                <a:latin typeface="Book Antiqua" panose="02040602050305030304" pitchFamily="18" charset="0"/>
              </a:rPr>
              <a:t>Milojković</a:t>
            </a:r>
            <a:r>
              <a:rPr lang="en-GB" b="1" dirty="0" smtClean="0">
                <a:solidFill>
                  <a:srgbClr val="002060"/>
                </a:solidFill>
                <a:latin typeface="Book Antiqua" panose="02040602050305030304" pitchFamily="18" charset="0"/>
              </a:rPr>
              <a:t>, PhD</a:t>
            </a:r>
            <a:r>
              <a:rPr lang="en-GB" dirty="0" smtClean="0">
                <a:solidFill>
                  <a:srgbClr val="002060"/>
                </a:solidFill>
                <a:latin typeface="Book Antiqua" panose="02040602050305030304" pitchFamily="18" charset="0"/>
              </a:rPr>
              <a:t>, distributed the questionnaire</a:t>
            </a:r>
            <a:r>
              <a:rPr lang="sr-Latn-RS" dirty="0" smtClean="0">
                <a:solidFill>
                  <a:srgbClr val="002060"/>
                </a:solidFill>
                <a:latin typeface="Book Antiqua" panose="02040602050305030304" pitchFamily="18" charset="0"/>
              </a:rPr>
              <a:t>s</a:t>
            </a:r>
            <a:r>
              <a:rPr lang="en-GB" dirty="0" smtClean="0">
                <a:solidFill>
                  <a:srgbClr val="002060"/>
                </a:solidFill>
                <a:latin typeface="Book Antiqua" panose="02040602050305030304" pitchFamily="18" charset="0"/>
              </a:rPr>
              <a:t> (created by UNID), collected the filled out</a:t>
            </a:r>
            <a:r>
              <a:rPr lang="sr-Latn-RS" dirty="0" smtClean="0">
                <a:solidFill>
                  <a:srgbClr val="002060"/>
                </a:solidFill>
                <a:latin typeface="Book Antiqua" panose="02040602050305030304" pitchFamily="18" charset="0"/>
              </a:rPr>
              <a:t> </a:t>
            </a:r>
            <a:r>
              <a:rPr lang="en-GB" dirty="0" smtClean="0">
                <a:solidFill>
                  <a:srgbClr val="002060"/>
                </a:solidFill>
                <a:latin typeface="Book Antiqua" panose="02040602050305030304" pitchFamily="18" charset="0"/>
              </a:rPr>
              <a:t>questionnaires and delivered them to UNI. Outcome: Survey conducted (307 persons).</a:t>
            </a:r>
          </a:p>
          <a:p>
            <a:pPr marL="0" indent="0" algn="just">
              <a:buNone/>
            </a:pPr>
            <a:r>
              <a:rPr lang="en-GB" dirty="0" smtClean="0">
                <a:solidFill>
                  <a:srgbClr val="002060"/>
                </a:solidFill>
                <a:latin typeface="Book Antiqua" panose="02040602050305030304" pitchFamily="18" charset="0"/>
              </a:rPr>
              <a:t> </a:t>
            </a:r>
            <a:endParaRPr lang="bs-Latn-BA" dirty="0" smtClean="0">
              <a:solidFill>
                <a:srgbClr val="002060"/>
              </a:solidFill>
              <a:latin typeface="Book Antiqua" panose="02040602050305030304" pitchFamily="18" charset="0"/>
            </a:endParaRPr>
          </a:p>
          <a:p>
            <a:pPr algn="just">
              <a:buFont typeface="Wingdings" pitchFamily="2" charset="2"/>
              <a:buChar char="Ø"/>
            </a:pPr>
            <a:r>
              <a:rPr lang="bs-Latn-BA" dirty="0" smtClean="0">
                <a:solidFill>
                  <a:srgbClr val="002060"/>
                </a:solidFill>
                <a:latin typeface="Book Antiqua" panose="02040602050305030304" pitchFamily="18" charset="0"/>
              </a:rPr>
              <a:t>WP </a:t>
            </a:r>
            <a:r>
              <a:rPr lang="en-GB" dirty="0">
                <a:solidFill>
                  <a:srgbClr val="002060"/>
                </a:solidFill>
                <a:latin typeface="Book Antiqua" panose="02040602050305030304" pitchFamily="18" charset="0"/>
              </a:rPr>
              <a:t>1</a:t>
            </a:r>
            <a:r>
              <a:rPr lang="bs-Latn-BA" dirty="0" smtClean="0">
                <a:solidFill>
                  <a:srgbClr val="002060"/>
                </a:solidFill>
                <a:latin typeface="Book Antiqua" panose="02040602050305030304" pitchFamily="18" charset="0"/>
              </a:rPr>
              <a:t> (</a:t>
            </a:r>
            <a:r>
              <a:rPr lang="en-GB" dirty="0" smtClean="0">
                <a:solidFill>
                  <a:srgbClr val="002060"/>
                </a:solidFill>
                <a:latin typeface="Book Antiqua" panose="02040602050305030304" pitchFamily="18" charset="0"/>
              </a:rPr>
              <a:t>Analysis </a:t>
            </a:r>
            <a:r>
              <a:rPr lang="en-GB" dirty="0">
                <a:solidFill>
                  <a:srgbClr val="002060"/>
                </a:solidFill>
                <a:latin typeface="Book Antiqua" panose="02040602050305030304" pitchFamily="18" charset="0"/>
              </a:rPr>
              <a:t>of natural disasters needed to be managed in Western Balkan </a:t>
            </a:r>
            <a:r>
              <a:rPr lang="en-GB" dirty="0" smtClean="0">
                <a:solidFill>
                  <a:srgbClr val="002060"/>
                </a:solidFill>
                <a:latin typeface="Book Antiqua" panose="02040602050305030304" pitchFamily="18" charset="0"/>
              </a:rPr>
              <a:t>region</a:t>
            </a:r>
            <a:r>
              <a:rPr lang="sr-Latn-RS" dirty="0" smtClean="0">
                <a:solidFill>
                  <a:srgbClr val="002060"/>
                </a:solidFill>
                <a:latin typeface="Book Antiqua" panose="02040602050305030304" pitchFamily="18" charset="0"/>
              </a:rPr>
              <a:t>)</a:t>
            </a:r>
            <a:r>
              <a:rPr lang="bs-Latn-BA" dirty="0" smtClean="0">
                <a:solidFill>
                  <a:srgbClr val="002060"/>
                </a:solidFill>
                <a:latin typeface="Book Antiqua" panose="02040602050305030304" pitchFamily="18" charset="0"/>
              </a:rPr>
              <a:t>, A 1.</a:t>
            </a:r>
            <a:r>
              <a:rPr lang="en-GB" dirty="0" smtClean="0">
                <a:solidFill>
                  <a:srgbClr val="002060"/>
                </a:solidFill>
                <a:latin typeface="Book Antiqua" panose="02040602050305030304" pitchFamily="18" charset="0"/>
              </a:rPr>
              <a:t>3</a:t>
            </a:r>
            <a:r>
              <a:rPr lang="bs-Latn-BA" dirty="0" smtClean="0">
                <a:solidFill>
                  <a:srgbClr val="002060"/>
                </a:solidFill>
                <a:latin typeface="Book Antiqua" panose="02040602050305030304" pitchFamily="18" charset="0"/>
              </a:rPr>
              <a:t> (</a:t>
            </a:r>
            <a:r>
              <a:rPr lang="en-GB" dirty="0" smtClean="0">
                <a:solidFill>
                  <a:srgbClr val="002060"/>
                </a:solidFill>
                <a:latin typeface="Book Antiqua" panose="02040602050305030304" pitchFamily="18" charset="0"/>
              </a:rPr>
              <a:t>Workshop on master curricula best practices…</a:t>
            </a:r>
            <a:r>
              <a:rPr lang="bs-Latn-BA" dirty="0" smtClean="0">
                <a:solidFill>
                  <a:srgbClr val="002060"/>
                </a:solidFill>
                <a:latin typeface="Book Antiqua" panose="02040602050305030304" pitchFamily="18" charset="0"/>
              </a:rPr>
              <a:t>) – </a:t>
            </a:r>
            <a:r>
              <a:rPr lang="en-GB" dirty="0" smtClean="0">
                <a:solidFill>
                  <a:srgbClr val="002060"/>
                </a:solidFill>
                <a:latin typeface="Book Antiqua" panose="02040602050305030304" pitchFamily="18" charset="0"/>
              </a:rPr>
              <a:t>A preparatory activity for the workshop was to propose </a:t>
            </a:r>
            <a:r>
              <a:rPr lang="en-GB" dirty="0">
                <a:solidFill>
                  <a:srgbClr val="002060"/>
                </a:solidFill>
                <a:latin typeface="Book Antiqua" panose="02040602050305030304" pitchFamily="18" charset="0"/>
              </a:rPr>
              <a:t>a preliminary version of the new master </a:t>
            </a:r>
            <a:r>
              <a:rPr lang="en-GB" dirty="0" smtClean="0">
                <a:solidFill>
                  <a:srgbClr val="002060"/>
                </a:solidFill>
                <a:latin typeface="Book Antiqua" panose="02040602050305030304" pitchFamily="18" charset="0"/>
              </a:rPr>
              <a:t>curriculum for natural disasters risk management – our researchers designed this preliminary version and delivered it to UNI; they also developed the course content and list of teachers, taking into account the accreditation that will follow. Of course, this preliminary version will be later changed in line with the guidelines and recommendations of our EU partners. </a:t>
            </a:r>
          </a:p>
          <a:p>
            <a:pPr algn="just">
              <a:buFont typeface="Wingdings" pitchFamily="2" charset="2"/>
              <a:buChar char="Ø"/>
            </a:pPr>
            <a:r>
              <a:rPr lang="en-GB" b="1" dirty="0" smtClean="0">
                <a:solidFill>
                  <a:srgbClr val="002060"/>
                </a:solidFill>
                <a:latin typeface="Book Antiqua" panose="02040602050305030304" pitchFamily="18" charset="0"/>
              </a:rPr>
              <a:t>Mr Dane </a:t>
            </a:r>
            <a:r>
              <a:rPr lang="sr-Latn-RS" b="1" dirty="0" smtClean="0">
                <a:solidFill>
                  <a:srgbClr val="002060"/>
                </a:solidFill>
                <a:latin typeface="Book Antiqua" panose="02040602050305030304" pitchFamily="18" charset="0"/>
              </a:rPr>
              <a:t>Subošić, PhD</a:t>
            </a:r>
            <a:r>
              <a:rPr lang="sr-Latn-RS" dirty="0" smtClean="0">
                <a:solidFill>
                  <a:srgbClr val="002060"/>
                </a:solidFill>
                <a:latin typeface="Book Antiqua" panose="02040602050305030304" pitchFamily="18" charset="0"/>
              </a:rPr>
              <a:t>, </a:t>
            </a:r>
            <a:r>
              <a:rPr lang="en-GB" dirty="0" smtClean="0">
                <a:solidFill>
                  <a:srgbClr val="002060"/>
                </a:solidFill>
                <a:latin typeface="Book Antiqua" panose="02040602050305030304" pitchFamily="18" charset="0"/>
              </a:rPr>
              <a:t>participated</a:t>
            </a:r>
            <a:r>
              <a:rPr lang="sr-Latn-RS" dirty="0" smtClean="0">
                <a:solidFill>
                  <a:srgbClr val="002060"/>
                </a:solidFill>
                <a:latin typeface="Book Antiqua" panose="02040602050305030304" pitchFamily="18" charset="0"/>
              </a:rPr>
              <a:t> in the </a:t>
            </a:r>
            <a:r>
              <a:rPr lang="en-GB" dirty="0" smtClean="0">
                <a:solidFill>
                  <a:srgbClr val="002060"/>
                </a:solidFill>
                <a:latin typeface="Book Antiqua" panose="02040602050305030304" pitchFamily="18" charset="0"/>
              </a:rPr>
              <a:t>Workshop </a:t>
            </a:r>
            <a:r>
              <a:rPr lang="en-GB" dirty="0">
                <a:solidFill>
                  <a:srgbClr val="002060"/>
                </a:solidFill>
                <a:latin typeface="Book Antiqua" panose="02040602050305030304" pitchFamily="18" charset="0"/>
              </a:rPr>
              <a:t>on master curricula best practices in </a:t>
            </a:r>
            <a:r>
              <a:rPr lang="en-GB" dirty="0" smtClean="0">
                <a:solidFill>
                  <a:srgbClr val="002060"/>
                </a:solidFill>
                <a:latin typeface="Book Antiqua" panose="02040602050305030304" pitchFamily="18" charset="0"/>
              </a:rPr>
              <a:t>EU </a:t>
            </a:r>
            <a:r>
              <a:rPr lang="en-GB" dirty="0">
                <a:solidFill>
                  <a:srgbClr val="002060"/>
                </a:solidFill>
                <a:latin typeface="Book Antiqua" panose="02040602050305030304" pitchFamily="18" charset="0"/>
              </a:rPr>
              <a:t>partners held from 5 to 7 April 2017, at BOKU, Vienna, </a:t>
            </a:r>
            <a:r>
              <a:rPr lang="en-GB" dirty="0" smtClean="0">
                <a:solidFill>
                  <a:srgbClr val="002060"/>
                </a:solidFill>
                <a:latin typeface="Book Antiqua" panose="02040602050305030304" pitchFamily="18" charset="0"/>
              </a:rPr>
              <a:t>Austria. </a:t>
            </a:r>
          </a:p>
          <a:p>
            <a:pPr algn="just">
              <a:buFont typeface="Wingdings" pitchFamily="2" charset="2"/>
              <a:buChar char="Ø"/>
            </a:pPr>
            <a:endParaRPr lang="en-GB" dirty="0" smtClean="0">
              <a:solidFill>
                <a:srgbClr val="002060"/>
              </a:solidFill>
              <a:latin typeface="Book Antiqua" panose="02040602050305030304" pitchFamily="18" charset="0"/>
            </a:endParaRPr>
          </a:p>
          <a:p>
            <a:pPr algn="just">
              <a:buFont typeface="Wingdings" pitchFamily="2" charset="2"/>
              <a:buChar char="Ø"/>
            </a:pPr>
            <a:endParaRPr lang="en-GB" noProof="1">
              <a:solidFill>
                <a:srgbClr val="002060"/>
              </a:solidFill>
              <a:latin typeface="Book Antiqua" panose="02040602050305030304" pitchFamily="18" charset="0"/>
            </a:endParaRPr>
          </a:p>
        </p:txBody>
      </p:sp>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5</a:t>
            </a:fld>
            <a:endParaRPr lang="en-US" dirty="0"/>
          </a:p>
        </p:txBody>
      </p:sp>
      <p:pic>
        <p:nvPicPr>
          <p:cNvPr id="8"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43800" y="185737"/>
            <a:ext cx="1500187" cy="334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9" descr="final_color.jpg"/>
          <p:cNvPicPr>
            <a:picLocks noChangeAspect="1"/>
          </p:cNvPicPr>
          <p:nvPr/>
        </p:nvPicPr>
        <p:blipFill>
          <a:blip r:embed="rId3" cstate="print"/>
          <a:stretch>
            <a:fillRect/>
          </a:stretch>
        </p:blipFill>
        <p:spPr>
          <a:xfrm>
            <a:off x="0" y="0"/>
            <a:ext cx="1447800" cy="685800"/>
          </a:xfrm>
          <a:prstGeom prst="rect">
            <a:avLst/>
          </a:prstGeom>
        </p:spPr>
      </p:pic>
    </p:spTree>
    <p:extLst>
      <p:ext uri="{BB962C8B-B14F-4D97-AF65-F5344CB8AC3E}">
        <p14:creationId xmlns:p14="http://schemas.microsoft.com/office/powerpoint/2010/main" val="25705643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74700"/>
            <a:ext cx="8229600" cy="749300"/>
          </a:xfrm>
        </p:spPr>
        <p:txBody>
          <a:bodyPr>
            <a:normAutofit fontScale="90000"/>
          </a:bodyPr>
          <a:lstStyle/>
          <a:p>
            <a:r>
              <a:rPr lang="bs-Latn-BA" b="1" dirty="0" smtClean="0">
                <a:solidFill>
                  <a:srgbClr val="00B050"/>
                </a:solidFill>
                <a:effectLst>
                  <a:outerShdw blurRad="38100" dist="38100" dir="2700000" algn="tl">
                    <a:srgbClr val="000000">
                      <a:alpha val="43137"/>
                    </a:srgbClr>
                  </a:outerShdw>
                </a:effectLst>
                <a:latin typeface="Book Antiqua" panose="02040602050305030304" pitchFamily="18" charset="0"/>
              </a:rPr>
              <a:t>What have we done so far</a:t>
            </a:r>
            <a:r>
              <a:rPr lang="en-US" b="1" dirty="0">
                <a:solidFill>
                  <a:srgbClr val="00B050"/>
                </a:solidFill>
                <a:effectLst>
                  <a:outerShdw blurRad="38100" dist="38100" dir="2700000" algn="tl">
                    <a:srgbClr val="000000">
                      <a:alpha val="43137"/>
                    </a:srgbClr>
                  </a:outerShdw>
                </a:effectLst>
                <a:latin typeface="Book Antiqua" panose="02040602050305030304" pitchFamily="18" charset="0"/>
              </a:rPr>
              <a:t>:</a:t>
            </a:r>
            <a:endParaRPr lang="bs-Latn-BA" b="1" dirty="0">
              <a:solidFill>
                <a:srgbClr val="00B050"/>
              </a:solidFill>
              <a:effectLst>
                <a:outerShdw blurRad="38100" dist="38100" dir="2700000" algn="tl">
                  <a:srgbClr val="000000">
                    <a:alpha val="43137"/>
                  </a:srgbClr>
                </a:outerShdw>
              </a:effectLst>
              <a:latin typeface="Book Antiqua" panose="02040602050305030304" pitchFamily="18" charset="0"/>
            </a:endParaRPr>
          </a:p>
        </p:txBody>
      </p:sp>
      <p:sp>
        <p:nvSpPr>
          <p:cNvPr id="3" name="Content Placeholder 2"/>
          <p:cNvSpPr>
            <a:spLocks noGrp="1"/>
          </p:cNvSpPr>
          <p:nvPr>
            <p:ph idx="1"/>
          </p:nvPr>
        </p:nvSpPr>
        <p:spPr/>
        <p:txBody>
          <a:bodyPr>
            <a:normAutofit fontScale="40000" lnSpcReduction="20000"/>
          </a:bodyPr>
          <a:lstStyle/>
          <a:p>
            <a:pPr algn="just">
              <a:buFont typeface="Wingdings" pitchFamily="2" charset="2"/>
              <a:buChar char="Ø"/>
            </a:pPr>
            <a:endParaRPr lang="en-GB" dirty="0" smtClean="0">
              <a:solidFill>
                <a:srgbClr val="002060"/>
              </a:solidFill>
              <a:latin typeface="Book Antiqua" panose="02040602050305030304" pitchFamily="18" charset="0"/>
            </a:endParaRPr>
          </a:p>
          <a:p>
            <a:pPr algn="just">
              <a:buFont typeface="Wingdings" pitchFamily="2" charset="2"/>
              <a:buChar char="Ø"/>
            </a:pPr>
            <a:r>
              <a:rPr lang="en-GB" sz="4500" dirty="0" smtClean="0">
                <a:solidFill>
                  <a:srgbClr val="002060"/>
                </a:solidFill>
                <a:latin typeface="Book Antiqua" panose="02040602050305030304" pitchFamily="18" charset="0"/>
              </a:rPr>
              <a:t>WP </a:t>
            </a:r>
            <a:r>
              <a:rPr lang="en-GB" sz="4500" dirty="0">
                <a:solidFill>
                  <a:srgbClr val="002060"/>
                </a:solidFill>
                <a:latin typeface="Book Antiqua" panose="02040602050305030304" pitchFamily="18" charset="0"/>
              </a:rPr>
              <a:t>8 (Project Management), </a:t>
            </a:r>
            <a:r>
              <a:rPr lang="en-GB" sz="4500" dirty="0" smtClean="0">
                <a:solidFill>
                  <a:srgbClr val="002060"/>
                </a:solidFill>
                <a:latin typeface="Book Antiqua" panose="02040602050305030304" pitchFamily="18" charset="0"/>
              </a:rPr>
              <a:t>A 8.2 (Regular Steering Committee and Project Management meetings) – </a:t>
            </a:r>
            <a:r>
              <a:rPr lang="en-GB" sz="4500" b="1" dirty="0">
                <a:solidFill>
                  <a:srgbClr val="002060"/>
                </a:solidFill>
                <a:latin typeface="Book Antiqua" panose="02040602050305030304" pitchFamily="18" charset="0"/>
              </a:rPr>
              <a:t>Mr Dane </a:t>
            </a:r>
            <a:r>
              <a:rPr lang="sr-Latn-RS" sz="4500" b="1" dirty="0">
                <a:solidFill>
                  <a:srgbClr val="002060"/>
                </a:solidFill>
                <a:latin typeface="Book Antiqua" panose="02040602050305030304" pitchFamily="18" charset="0"/>
              </a:rPr>
              <a:t>Subošić, PhD</a:t>
            </a:r>
            <a:r>
              <a:rPr lang="sr-Latn-RS" sz="4500" dirty="0">
                <a:solidFill>
                  <a:srgbClr val="002060"/>
                </a:solidFill>
                <a:latin typeface="Book Antiqua" panose="02040602050305030304" pitchFamily="18" charset="0"/>
              </a:rPr>
              <a:t>, </a:t>
            </a:r>
            <a:r>
              <a:rPr lang="en-GB" sz="4500" dirty="0" smtClean="0">
                <a:solidFill>
                  <a:srgbClr val="002060"/>
                </a:solidFill>
                <a:latin typeface="Book Antiqua" panose="02040602050305030304" pitchFamily="18" charset="0"/>
              </a:rPr>
              <a:t>participated</a:t>
            </a:r>
            <a:r>
              <a:rPr lang="sr-Latn-RS" sz="4500" dirty="0" smtClean="0">
                <a:solidFill>
                  <a:srgbClr val="002060"/>
                </a:solidFill>
                <a:latin typeface="Book Antiqua" panose="02040602050305030304" pitchFamily="18" charset="0"/>
              </a:rPr>
              <a:t> </a:t>
            </a:r>
            <a:r>
              <a:rPr lang="en-US" sz="4500" dirty="0" smtClean="0">
                <a:solidFill>
                  <a:srgbClr val="002060"/>
                </a:solidFill>
                <a:latin typeface="Book Antiqua" panose="02040602050305030304" pitchFamily="18" charset="0"/>
              </a:rPr>
              <a:t>in the First Steering committee meeting held on 5 April 2017 at BOKU, Vienna, Austria</a:t>
            </a:r>
            <a:r>
              <a:rPr lang="en-GB" sz="4500" dirty="0">
                <a:solidFill>
                  <a:srgbClr val="002060"/>
                </a:solidFill>
                <a:latin typeface="Book Antiqua" panose="02040602050305030304" pitchFamily="18" charset="0"/>
              </a:rPr>
              <a:t>, and </a:t>
            </a:r>
            <a:r>
              <a:rPr lang="en-GB" sz="4500" dirty="0" smtClean="0">
                <a:solidFill>
                  <a:srgbClr val="002060"/>
                </a:solidFill>
                <a:latin typeface="Book Antiqua" panose="02040602050305030304" pitchFamily="18" charset="0"/>
              </a:rPr>
              <a:t>the First </a:t>
            </a:r>
            <a:r>
              <a:rPr lang="en-GB" sz="4500" dirty="0">
                <a:solidFill>
                  <a:srgbClr val="002060"/>
                </a:solidFill>
                <a:latin typeface="Book Antiqua" panose="02040602050305030304" pitchFamily="18" charset="0"/>
              </a:rPr>
              <a:t>Project Management Committee </a:t>
            </a:r>
            <a:r>
              <a:rPr lang="en-GB" sz="4500" dirty="0" smtClean="0">
                <a:solidFill>
                  <a:srgbClr val="002060"/>
                </a:solidFill>
                <a:latin typeface="Book Antiqua" panose="02040602050305030304" pitchFamily="18" charset="0"/>
              </a:rPr>
              <a:t>meeting held on 6 April 2017 at BOKU, Vienna, Austria.</a:t>
            </a:r>
          </a:p>
          <a:p>
            <a:pPr marL="0" indent="0" algn="just">
              <a:buNone/>
            </a:pPr>
            <a:endParaRPr lang="en-US" sz="3300" dirty="0">
              <a:solidFill>
                <a:srgbClr val="002060"/>
              </a:solidFill>
              <a:latin typeface="Book Antiqua" panose="02040602050305030304" pitchFamily="18" charset="0"/>
            </a:endParaRPr>
          </a:p>
          <a:p>
            <a:pPr algn="just">
              <a:buFont typeface="Wingdings" pitchFamily="2" charset="2"/>
              <a:buChar char="Ø"/>
            </a:pPr>
            <a:r>
              <a:rPr lang="en-US" sz="4500" dirty="0">
                <a:solidFill>
                  <a:srgbClr val="002060"/>
                </a:solidFill>
                <a:latin typeface="Book Antiqua" panose="02040602050305030304" pitchFamily="18" charset="0"/>
              </a:rPr>
              <a:t>WP 5 (Quality assurance and monitoring), A 5.1 (</a:t>
            </a:r>
            <a:r>
              <a:rPr lang="en-GB" sz="4500" dirty="0">
                <a:solidFill>
                  <a:srgbClr val="002060"/>
                </a:solidFill>
                <a:latin typeface="Book Antiqua" panose="02040602050305030304" pitchFamily="18" charset="0"/>
              </a:rPr>
              <a:t>Regular Quality Assurance Committee meetings</a:t>
            </a:r>
            <a:r>
              <a:rPr lang="en-US" sz="4500" dirty="0">
                <a:solidFill>
                  <a:srgbClr val="002060"/>
                </a:solidFill>
                <a:latin typeface="Book Antiqua" panose="02040602050305030304" pitchFamily="18" charset="0"/>
              </a:rPr>
              <a:t>) - </a:t>
            </a:r>
            <a:r>
              <a:rPr lang="en-GB" sz="4500" b="1" dirty="0">
                <a:solidFill>
                  <a:srgbClr val="002060"/>
                </a:solidFill>
                <a:latin typeface="Book Antiqua" panose="02040602050305030304" pitchFamily="18" charset="0"/>
              </a:rPr>
              <a:t>Mr Dane Subošić, PhD</a:t>
            </a:r>
            <a:r>
              <a:rPr lang="en-GB" sz="4500" dirty="0">
                <a:solidFill>
                  <a:srgbClr val="002060"/>
                </a:solidFill>
                <a:latin typeface="Book Antiqua" panose="02040602050305030304" pitchFamily="18" charset="0"/>
              </a:rPr>
              <a:t>, participated in the First Quality Assurance Committee meeting held on 7 April 2017 at BOKU, Vienna, Austria</a:t>
            </a:r>
            <a:r>
              <a:rPr lang="en-GB" sz="4200" dirty="0" smtClean="0">
                <a:solidFill>
                  <a:srgbClr val="002060"/>
                </a:solidFill>
                <a:latin typeface="Book Antiqua" panose="02040602050305030304" pitchFamily="18" charset="0"/>
              </a:rPr>
              <a:t>.</a:t>
            </a:r>
            <a:endParaRPr lang="en-US" sz="4200" dirty="0">
              <a:solidFill>
                <a:srgbClr val="002060"/>
              </a:solidFill>
              <a:latin typeface="Book Antiqua" panose="02040602050305030304" pitchFamily="18" charset="0"/>
            </a:endParaRPr>
          </a:p>
          <a:p>
            <a:pPr marL="0" indent="0" algn="just">
              <a:buNone/>
            </a:pPr>
            <a:endParaRPr lang="en-US" sz="3300" dirty="0">
              <a:solidFill>
                <a:srgbClr val="002060"/>
              </a:solidFill>
              <a:latin typeface="Book Antiqua" panose="02040602050305030304" pitchFamily="18" charset="0"/>
            </a:endParaRPr>
          </a:p>
          <a:p>
            <a:pPr algn="just">
              <a:buFont typeface="Wingdings" pitchFamily="2" charset="2"/>
              <a:buChar char="Ø"/>
            </a:pPr>
            <a:r>
              <a:rPr lang="en-GB" sz="4500" dirty="0">
                <a:solidFill>
                  <a:srgbClr val="002060"/>
                </a:solidFill>
                <a:latin typeface="Book Antiqua" panose="02040602050305030304" pitchFamily="18" charset="0"/>
              </a:rPr>
              <a:t>WP 2 </a:t>
            </a:r>
            <a:r>
              <a:rPr lang="en-GB" sz="4500" dirty="0" smtClean="0">
                <a:solidFill>
                  <a:srgbClr val="002060"/>
                </a:solidFill>
                <a:latin typeface="Book Antiqua" panose="02040602050305030304" pitchFamily="18" charset="0"/>
              </a:rPr>
              <a:t>(Development </a:t>
            </a:r>
            <a:r>
              <a:rPr lang="en-GB" sz="4500" dirty="0">
                <a:solidFill>
                  <a:srgbClr val="002060"/>
                </a:solidFill>
                <a:latin typeface="Book Antiqua" panose="02040602050305030304" pitchFamily="18" charset="0"/>
              </a:rPr>
              <a:t>of master curricula), </a:t>
            </a:r>
            <a:r>
              <a:rPr lang="en-GB" sz="4500" dirty="0" smtClean="0">
                <a:solidFill>
                  <a:srgbClr val="002060"/>
                </a:solidFill>
                <a:latin typeface="Book Antiqua" panose="02040602050305030304" pitchFamily="18" charset="0"/>
              </a:rPr>
              <a:t>A 2.5 (Harmonization of teaching environment with EU best practices and purchasing of laboratory equipment and literature) – </a:t>
            </a:r>
            <a:r>
              <a:rPr lang="en-GB" sz="4500" b="1" dirty="0" smtClean="0">
                <a:solidFill>
                  <a:srgbClr val="002060"/>
                </a:solidFill>
                <a:latin typeface="Book Antiqua" panose="02040602050305030304" pitchFamily="18" charset="0"/>
              </a:rPr>
              <a:t>Ms Brankica Popovi</a:t>
            </a:r>
            <a:r>
              <a:rPr lang="sr-Latn-RS" sz="4500" b="1" dirty="0" smtClean="0">
                <a:solidFill>
                  <a:srgbClr val="002060"/>
                </a:solidFill>
                <a:latin typeface="Book Antiqua" panose="02040602050305030304" pitchFamily="18" charset="0"/>
              </a:rPr>
              <a:t>ć, </a:t>
            </a:r>
            <a:r>
              <a:rPr lang="en-GB" sz="4500" b="1" dirty="0" smtClean="0">
                <a:solidFill>
                  <a:srgbClr val="002060"/>
                </a:solidFill>
                <a:latin typeface="Book Antiqua" panose="02040602050305030304" pitchFamily="18" charset="0"/>
              </a:rPr>
              <a:t>PhD</a:t>
            </a:r>
            <a:r>
              <a:rPr lang="en-GB" sz="4500" dirty="0" smtClean="0">
                <a:solidFill>
                  <a:srgbClr val="002060"/>
                </a:solidFill>
                <a:latin typeface="Book Antiqua" panose="02040602050305030304" pitchFamily="18" charset="0"/>
              </a:rPr>
              <a:t>, participated in the </a:t>
            </a:r>
            <a:r>
              <a:rPr lang="en-GB" sz="4500" dirty="0">
                <a:solidFill>
                  <a:srgbClr val="002060"/>
                </a:solidFill>
                <a:latin typeface="Book Antiqua" panose="02040602050305030304" pitchFamily="18" charset="0"/>
              </a:rPr>
              <a:t>Tender </a:t>
            </a:r>
            <a:r>
              <a:rPr lang="en-GB" sz="4500" dirty="0" smtClean="0">
                <a:solidFill>
                  <a:srgbClr val="002060"/>
                </a:solidFill>
                <a:latin typeface="Book Antiqua" panose="02040602050305030304" pitchFamily="18" charset="0"/>
              </a:rPr>
              <a:t>Commission for integrated </a:t>
            </a:r>
            <a:r>
              <a:rPr lang="en-GB" sz="4500" dirty="0">
                <a:solidFill>
                  <a:srgbClr val="002060"/>
                </a:solidFill>
                <a:latin typeface="Book Antiqua" panose="02040602050305030304" pitchFamily="18" charset="0"/>
              </a:rPr>
              <a:t>purchasing of equipment and </a:t>
            </a:r>
            <a:r>
              <a:rPr lang="en-GB" sz="4500" dirty="0" smtClean="0">
                <a:solidFill>
                  <a:srgbClr val="002060"/>
                </a:solidFill>
                <a:latin typeface="Book Antiqua" panose="02040602050305030304" pitchFamily="18" charset="0"/>
              </a:rPr>
              <a:t>software, Tender Opening and selection of offers carried out on 18 April 2017, </a:t>
            </a:r>
            <a:r>
              <a:rPr lang="sr-Latn-RS" sz="4500" dirty="0" smtClean="0">
                <a:solidFill>
                  <a:srgbClr val="002060"/>
                </a:solidFill>
                <a:latin typeface="Book Antiqua" panose="02040602050305030304" pitchFamily="18" charset="0"/>
              </a:rPr>
              <a:t>in Niš</a:t>
            </a:r>
            <a:r>
              <a:rPr lang="en-GB" sz="4500" dirty="0" smtClean="0">
                <a:solidFill>
                  <a:srgbClr val="002060"/>
                </a:solidFill>
                <a:latin typeface="Book Antiqua" panose="02040602050305030304" pitchFamily="18" charset="0"/>
              </a:rPr>
              <a:t>,</a:t>
            </a:r>
            <a:r>
              <a:rPr lang="sr-Latn-RS" sz="4500" dirty="0" smtClean="0">
                <a:solidFill>
                  <a:srgbClr val="002060"/>
                </a:solidFill>
                <a:latin typeface="Book Antiqua" panose="02040602050305030304" pitchFamily="18" charset="0"/>
              </a:rPr>
              <a:t> </a:t>
            </a:r>
            <a:r>
              <a:rPr lang="en-GB" sz="4500" dirty="0" smtClean="0">
                <a:solidFill>
                  <a:srgbClr val="002060"/>
                </a:solidFill>
                <a:latin typeface="Book Antiqua" panose="02040602050305030304" pitchFamily="18" charset="0"/>
              </a:rPr>
              <a:t>Serbia</a:t>
            </a:r>
            <a:r>
              <a:rPr lang="sr-Latn-RS" sz="4500" dirty="0" smtClean="0">
                <a:solidFill>
                  <a:srgbClr val="002060"/>
                </a:solidFill>
                <a:latin typeface="Book Antiqua" panose="02040602050305030304" pitchFamily="18" charset="0"/>
              </a:rPr>
              <a:t>.</a:t>
            </a:r>
            <a:r>
              <a:rPr lang="en-GB" sz="4500" dirty="0">
                <a:solidFill>
                  <a:srgbClr val="002060"/>
                </a:solidFill>
                <a:latin typeface="Book Antiqua" panose="02040602050305030304" pitchFamily="18" charset="0"/>
              </a:rPr>
              <a:t> Three companies </a:t>
            </a:r>
            <a:r>
              <a:rPr lang="en-GB" sz="4500" dirty="0" smtClean="0">
                <a:solidFill>
                  <a:srgbClr val="002060"/>
                </a:solidFill>
                <a:latin typeface="Book Antiqua" panose="02040602050305030304" pitchFamily="18" charset="0"/>
              </a:rPr>
              <a:t>sent </a:t>
            </a:r>
            <a:r>
              <a:rPr lang="en-GB" sz="4500" dirty="0">
                <a:solidFill>
                  <a:srgbClr val="002060"/>
                </a:solidFill>
                <a:latin typeface="Book Antiqua" panose="02040602050305030304" pitchFamily="18" charset="0"/>
              </a:rPr>
              <a:t>their offers. </a:t>
            </a:r>
            <a:r>
              <a:rPr lang="en-GB" sz="4500" dirty="0" smtClean="0">
                <a:solidFill>
                  <a:srgbClr val="002060"/>
                </a:solidFill>
                <a:latin typeface="Book Antiqua" panose="02040602050305030304" pitchFamily="18" charset="0"/>
              </a:rPr>
              <a:t>After </a:t>
            </a:r>
            <a:r>
              <a:rPr lang="en-GB" sz="4500" dirty="0">
                <a:solidFill>
                  <a:srgbClr val="002060"/>
                </a:solidFill>
                <a:latin typeface="Book Antiqua" panose="02040602050305030304" pitchFamily="18" charset="0"/>
              </a:rPr>
              <a:t>tender opening, the commission selected the best offers.</a:t>
            </a:r>
            <a:endParaRPr lang="en-US" sz="4500" dirty="0" smtClean="0">
              <a:solidFill>
                <a:srgbClr val="002060"/>
              </a:solidFill>
              <a:latin typeface="Book Antiqua" panose="02040602050305030304" pitchFamily="18" charset="0"/>
            </a:endParaRPr>
          </a:p>
          <a:p>
            <a:pPr algn="just">
              <a:buFont typeface="Wingdings" pitchFamily="2" charset="2"/>
              <a:buChar char="Ø"/>
            </a:pPr>
            <a:endParaRPr lang="en-US" sz="2600" dirty="0" smtClean="0">
              <a:solidFill>
                <a:srgbClr val="FF0000"/>
              </a:solidFill>
              <a:latin typeface="Book Antiqua" panose="02040602050305030304" pitchFamily="18" charset="0"/>
            </a:endParaRPr>
          </a:p>
          <a:p>
            <a:pPr algn="just">
              <a:buFont typeface="Wingdings" pitchFamily="2" charset="2"/>
              <a:buChar char="Ø"/>
            </a:pPr>
            <a:endParaRPr lang="en-US" sz="2600" dirty="0" smtClean="0">
              <a:solidFill>
                <a:srgbClr val="FF0000"/>
              </a:solidFill>
              <a:latin typeface="Book Antiqua" panose="02040602050305030304" pitchFamily="18" charset="0"/>
            </a:endParaRPr>
          </a:p>
          <a:p>
            <a:pPr marL="0" indent="0" algn="just">
              <a:buNone/>
            </a:pPr>
            <a:endParaRPr lang="en-US" sz="2600" dirty="0">
              <a:solidFill>
                <a:srgbClr val="FF0000"/>
              </a:solidFill>
              <a:latin typeface="Book Antiqua" panose="02040602050305030304" pitchFamily="18" charset="0"/>
            </a:endParaRPr>
          </a:p>
          <a:p>
            <a:pPr marL="0" indent="0" algn="just">
              <a:buNone/>
            </a:pPr>
            <a:endParaRPr lang="en-US" sz="2600" dirty="0" smtClean="0">
              <a:solidFill>
                <a:srgbClr val="FF0000"/>
              </a:solidFill>
              <a:latin typeface="Book Antiqua" panose="02040602050305030304" pitchFamily="18" charset="0"/>
            </a:endParaRPr>
          </a:p>
          <a:p>
            <a:pPr marL="0" indent="0" algn="just">
              <a:buNone/>
            </a:pPr>
            <a:endParaRPr lang="en-US" sz="2600" dirty="0" smtClean="0">
              <a:solidFill>
                <a:srgbClr val="FF0000"/>
              </a:solidFill>
              <a:latin typeface="Book Antiqua" panose="02040602050305030304" pitchFamily="18" charset="0"/>
            </a:endParaRPr>
          </a:p>
          <a:p>
            <a:pPr marL="0" indent="0" algn="just">
              <a:buNone/>
            </a:pPr>
            <a:endParaRPr lang="en-US" dirty="0">
              <a:solidFill>
                <a:srgbClr val="FF0000"/>
              </a:solidFill>
              <a:latin typeface="Book Antiqua" panose="02040602050305030304" pitchFamily="18" charset="0"/>
            </a:endParaRPr>
          </a:p>
          <a:p>
            <a:pPr marL="0" indent="0" algn="just">
              <a:buNone/>
            </a:pPr>
            <a:endParaRPr lang="en-GB" dirty="0" smtClean="0">
              <a:solidFill>
                <a:srgbClr val="FF0000"/>
              </a:solidFill>
              <a:latin typeface="Book Antiqua" panose="02040602050305030304" pitchFamily="18" charset="0"/>
            </a:endParaRPr>
          </a:p>
          <a:p>
            <a:pPr marL="0" indent="0" algn="just">
              <a:buNone/>
            </a:pPr>
            <a:endParaRPr lang="en-GB" dirty="0" smtClean="0">
              <a:solidFill>
                <a:srgbClr val="002060"/>
              </a:solidFill>
              <a:latin typeface="Book Antiqua" panose="02040602050305030304" pitchFamily="18" charset="0"/>
            </a:endParaRPr>
          </a:p>
          <a:p>
            <a:pPr algn="just">
              <a:buFont typeface="Wingdings" pitchFamily="2" charset="2"/>
              <a:buChar char="Ø"/>
            </a:pPr>
            <a:endParaRPr lang="en-GB" noProof="1">
              <a:solidFill>
                <a:srgbClr val="002060"/>
              </a:solidFill>
              <a:latin typeface="Book Antiqua" panose="02040602050305030304" pitchFamily="18" charset="0"/>
            </a:endParaRPr>
          </a:p>
        </p:txBody>
      </p:sp>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6</a:t>
            </a:fld>
            <a:endParaRPr lang="en-US" dirty="0"/>
          </a:p>
        </p:txBody>
      </p:sp>
      <p:pic>
        <p:nvPicPr>
          <p:cNvPr id="8"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43800" y="185737"/>
            <a:ext cx="1500187" cy="334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9" descr="final_color.jpg"/>
          <p:cNvPicPr>
            <a:picLocks noChangeAspect="1"/>
          </p:cNvPicPr>
          <p:nvPr/>
        </p:nvPicPr>
        <p:blipFill>
          <a:blip r:embed="rId3" cstate="print"/>
          <a:stretch>
            <a:fillRect/>
          </a:stretch>
        </p:blipFill>
        <p:spPr>
          <a:xfrm>
            <a:off x="0" y="0"/>
            <a:ext cx="1447800" cy="685800"/>
          </a:xfrm>
          <a:prstGeom prst="rect">
            <a:avLst/>
          </a:prstGeom>
        </p:spPr>
      </p:pic>
    </p:spTree>
    <p:extLst>
      <p:ext uri="{BB962C8B-B14F-4D97-AF65-F5344CB8AC3E}">
        <p14:creationId xmlns:p14="http://schemas.microsoft.com/office/powerpoint/2010/main" val="37719832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74700"/>
            <a:ext cx="8229600" cy="749300"/>
          </a:xfrm>
        </p:spPr>
        <p:txBody>
          <a:bodyPr>
            <a:normAutofit fontScale="90000"/>
          </a:bodyPr>
          <a:lstStyle/>
          <a:p>
            <a:r>
              <a:rPr lang="bs-Latn-BA" b="1" dirty="0" smtClean="0">
                <a:solidFill>
                  <a:srgbClr val="00B050"/>
                </a:solidFill>
                <a:effectLst>
                  <a:outerShdw blurRad="38100" dist="38100" dir="2700000" algn="tl">
                    <a:srgbClr val="000000">
                      <a:alpha val="43137"/>
                    </a:srgbClr>
                  </a:outerShdw>
                </a:effectLst>
                <a:latin typeface="Book Antiqua" panose="02040602050305030304" pitchFamily="18" charset="0"/>
              </a:rPr>
              <a:t>What have we done so far</a:t>
            </a:r>
            <a:r>
              <a:rPr lang="en-US" b="1" dirty="0">
                <a:solidFill>
                  <a:srgbClr val="00B050"/>
                </a:solidFill>
                <a:effectLst>
                  <a:outerShdw blurRad="38100" dist="38100" dir="2700000" algn="tl">
                    <a:srgbClr val="000000">
                      <a:alpha val="43137"/>
                    </a:srgbClr>
                  </a:outerShdw>
                </a:effectLst>
                <a:latin typeface="Book Antiqua" panose="02040602050305030304" pitchFamily="18" charset="0"/>
              </a:rPr>
              <a:t>:</a:t>
            </a:r>
            <a:endParaRPr lang="bs-Latn-BA" b="1" dirty="0">
              <a:solidFill>
                <a:srgbClr val="00B050"/>
              </a:solidFill>
              <a:effectLst>
                <a:outerShdw blurRad="38100" dist="38100" dir="2700000" algn="tl">
                  <a:srgbClr val="000000">
                    <a:alpha val="43137"/>
                  </a:srgbClr>
                </a:outerShdw>
              </a:effectLst>
              <a:latin typeface="Book Antiqua" panose="02040602050305030304" pitchFamily="18" charset="0"/>
            </a:endParaRPr>
          </a:p>
        </p:txBody>
      </p:sp>
      <p:sp>
        <p:nvSpPr>
          <p:cNvPr id="3" name="Content Placeholder 2"/>
          <p:cNvSpPr>
            <a:spLocks noGrp="1"/>
          </p:cNvSpPr>
          <p:nvPr>
            <p:ph idx="1"/>
          </p:nvPr>
        </p:nvSpPr>
        <p:spPr/>
        <p:txBody>
          <a:bodyPr>
            <a:normAutofit fontScale="55000" lnSpcReduction="20000"/>
          </a:bodyPr>
          <a:lstStyle/>
          <a:p>
            <a:pPr algn="just">
              <a:buFont typeface="Wingdings" pitchFamily="2" charset="2"/>
              <a:buChar char="Ø"/>
            </a:pPr>
            <a:endParaRPr lang="en-GB" dirty="0" smtClean="0">
              <a:solidFill>
                <a:srgbClr val="002060"/>
              </a:solidFill>
              <a:latin typeface="Book Antiqua" panose="02040602050305030304" pitchFamily="18" charset="0"/>
            </a:endParaRPr>
          </a:p>
          <a:p>
            <a:pPr algn="just">
              <a:buFont typeface="Wingdings" pitchFamily="2" charset="2"/>
              <a:buChar char="Ø"/>
            </a:pPr>
            <a:r>
              <a:rPr lang="en-GB" sz="3300" dirty="0" smtClean="0">
                <a:solidFill>
                  <a:srgbClr val="002060"/>
                </a:solidFill>
                <a:latin typeface="Book Antiqua" panose="02040602050305030304" pitchFamily="18" charset="0"/>
              </a:rPr>
              <a:t>WP </a:t>
            </a:r>
            <a:r>
              <a:rPr lang="en-GB" sz="3300" dirty="0">
                <a:solidFill>
                  <a:srgbClr val="002060"/>
                </a:solidFill>
                <a:latin typeface="Book Antiqua" panose="02040602050305030304" pitchFamily="18" charset="0"/>
              </a:rPr>
              <a:t>5 (Quality assurance and monitoring), </a:t>
            </a:r>
            <a:r>
              <a:rPr lang="en-GB" sz="3300" dirty="0" smtClean="0">
                <a:solidFill>
                  <a:srgbClr val="002060"/>
                </a:solidFill>
                <a:latin typeface="Book Antiqua" panose="02040602050305030304" pitchFamily="18" charset="0"/>
              </a:rPr>
              <a:t>A </a:t>
            </a:r>
            <a:r>
              <a:rPr lang="en-GB" sz="3300" dirty="0" smtClean="0">
                <a:solidFill>
                  <a:srgbClr val="002060"/>
                </a:solidFill>
                <a:latin typeface="Book Antiqua" panose="02040602050305030304" pitchFamily="18" charset="0"/>
              </a:rPr>
              <a:t>5.2 (Development of the quality control plan) </a:t>
            </a:r>
            <a:r>
              <a:rPr lang="en-GB" sz="3300" dirty="0" smtClean="0">
                <a:solidFill>
                  <a:srgbClr val="002060"/>
                </a:solidFill>
                <a:latin typeface="Book Antiqua" panose="02040602050305030304" pitchFamily="18" charset="0"/>
              </a:rPr>
              <a:t>– </a:t>
            </a:r>
            <a:r>
              <a:rPr lang="en-GB" sz="3300" dirty="0" smtClean="0">
                <a:solidFill>
                  <a:srgbClr val="002060"/>
                </a:solidFill>
                <a:latin typeface="Book Antiqua" panose="02040602050305030304" pitchFamily="18" charset="0"/>
              </a:rPr>
              <a:t>the KPA’s project team contributed to the creation of the Quality Control Plan. </a:t>
            </a:r>
            <a:r>
              <a:rPr lang="en-GB" sz="3300" dirty="0">
                <a:solidFill>
                  <a:srgbClr val="002060"/>
                </a:solidFill>
                <a:latin typeface="Book Antiqua" panose="02040602050305030304" pitchFamily="18" charset="0"/>
              </a:rPr>
              <a:t>Outcome: Quality control plan </a:t>
            </a:r>
            <a:r>
              <a:rPr lang="en-GB" sz="3300" dirty="0" smtClean="0">
                <a:solidFill>
                  <a:srgbClr val="002060"/>
                </a:solidFill>
                <a:latin typeface="Book Antiqua" panose="02040602050305030304" pitchFamily="18" charset="0"/>
              </a:rPr>
              <a:t>adopted.</a:t>
            </a:r>
            <a:endParaRPr lang="en-GB" sz="3300" dirty="0" smtClean="0">
              <a:solidFill>
                <a:srgbClr val="002060"/>
              </a:solidFill>
              <a:latin typeface="Book Antiqua" panose="02040602050305030304" pitchFamily="18" charset="0"/>
            </a:endParaRPr>
          </a:p>
          <a:p>
            <a:pPr marL="0" indent="0" algn="just">
              <a:buNone/>
            </a:pPr>
            <a:endParaRPr lang="en-US" sz="3300" dirty="0">
              <a:solidFill>
                <a:srgbClr val="002060"/>
              </a:solidFill>
              <a:latin typeface="Book Antiqua" panose="02040602050305030304" pitchFamily="18" charset="0"/>
            </a:endParaRPr>
          </a:p>
          <a:p>
            <a:pPr algn="just">
              <a:buFont typeface="Wingdings" pitchFamily="2" charset="2"/>
              <a:buChar char="Ø"/>
            </a:pPr>
            <a:r>
              <a:rPr lang="en-US" sz="3300" dirty="0">
                <a:solidFill>
                  <a:srgbClr val="002060"/>
                </a:solidFill>
                <a:latin typeface="Book Antiqua" panose="02040602050305030304" pitchFamily="18" charset="0"/>
              </a:rPr>
              <a:t>WP </a:t>
            </a:r>
            <a:r>
              <a:rPr lang="en-US" sz="3300" dirty="0">
                <a:solidFill>
                  <a:srgbClr val="002060"/>
                </a:solidFill>
                <a:latin typeface="Book Antiqua" panose="02040602050305030304" pitchFamily="18" charset="0"/>
              </a:rPr>
              <a:t>6 (Dissemination), </a:t>
            </a:r>
            <a:r>
              <a:rPr lang="en-US" sz="3300" dirty="0">
                <a:solidFill>
                  <a:srgbClr val="002060"/>
                </a:solidFill>
                <a:latin typeface="Book Antiqua" panose="02040602050305030304" pitchFamily="18" charset="0"/>
              </a:rPr>
              <a:t>A </a:t>
            </a:r>
            <a:r>
              <a:rPr lang="en-US" sz="3300" dirty="0" smtClean="0">
                <a:solidFill>
                  <a:srgbClr val="002060"/>
                </a:solidFill>
                <a:latin typeface="Book Antiqua" panose="02040602050305030304" pitchFamily="18" charset="0"/>
              </a:rPr>
              <a:t>6.1 (</a:t>
            </a:r>
            <a:r>
              <a:rPr lang="en-GB" sz="3300" dirty="0" smtClean="0">
                <a:solidFill>
                  <a:srgbClr val="002060"/>
                </a:solidFill>
                <a:latin typeface="Book Antiqua" panose="02040602050305030304" pitchFamily="18" charset="0"/>
              </a:rPr>
              <a:t>Creation of the dissemination plan for the project</a:t>
            </a:r>
            <a:r>
              <a:rPr lang="en-US" sz="3300" dirty="0" smtClean="0">
                <a:solidFill>
                  <a:srgbClr val="002060"/>
                </a:solidFill>
                <a:latin typeface="Book Antiqua" panose="02040602050305030304" pitchFamily="18" charset="0"/>
              </a:rPr>
              <a:t>) </a:t>
            </a:r>
            <a:r>
              <a:rPr lang="en-US" sz="3300" dirty="0">
                <a:solidFill>
                  <a:srgbClr val="002060"/>
                </a:solidFill>
                <a:latin typeface="Book Antiqua" panose="02040602050305030304" pitchFamily="18" charset="0"/>
              </a:rPr>
              <a:t>- </a:t>
            </a:r>
            <a:r>
              <a:rPr lang="en-GB" sz="3300" dirty="0">
                <a:solidFill>
                  <a:srgbClr val="002060"/>
                </a:solidFill>
                <a:latin typeface="Book Antiqua" panose="02040602050305030304" pitchFamily="18" charset="0"/>
              </a:rPr>
              <a:t>the KPA’s project team contributed to the development of the </a:t>
            </a:r>
            <a:r>
              <a:rPr lang="en-GB" sz="3300" dirty="0" smtClean="0">
                <a:solidFill>
                  <a:srgbClr val="002060"/>
                </a:solidFill>
                <a:latin typeface="Book Antiqua" panose="02040602050305030304" pitchFamily="18" charset="0"/>
              </a:rPr>
              <a:t>Dissemination Plan. </a:t>
            </a:r>
            <a:r>
              <a:rPr lang="en-GB" sz="3300" dirty="0">
                <a:solidFill>
                  <a:srgbClr val="002060"/>
                </a:solidFill>
                <a:latin typeface="Book Antiqua" panose="02040602050305030304" pitchFamily="18" charset="0"/>
              </a:rPr>
              <a:t>Outcome: </a:t>
            </a:r>
            <a:r>
              <a:rPr lang="en-GB" sz="3300" dirty="0" smtClean="0">
                <a:solidFill>
                  <a:srgbClr val="002060"/>
                </a:solidFill>
                <a:latin typeface="Book Antiqua" panose="02040602050305030304" pitchFamily="18" charset="0"/>
              </a:rPr>
              <a:t>Dissemination Plan created.</a:t>
            </a:r>
          </a:p>
          <a:p>
            <a:pPr algn="just">
              <a:buFont typeface="Wingdings" pitchFamily="2" charset="2"/>
              <a:buChar char="Ø"/>
            </a:pPr>
            <a:endParaRPr lang="en-US" sz="3300" dirty="0">
              <a:solidFill>
                <a:srgbClr val="002060"/>
              </a:solidFill>
              <a:latin typeface="Book Antiqua" panose="02040602050305030304" pitchFamily="18" charset="0"/>
            </a:endParaRPr>
          </a:p>
          <a:p>
            <a:pPr algn="just">
              <a:buFont typeface="Wingdings" pitchFamily="2" charset="2"/>
              <a:buChar char="Ø"/>
            </a:pPr>
            <a:r>
              <a:rPr lang="en-GB" sz="3300" dirty="0">
                <a:solidFill>
                  <a:srgbClr val="002060"/>
                </a:solidFill>
                <a:latin typeface="Book Antiqua" panose="02040602050305030304" pitchFamily="18" charset="0"/>
              </a:rPr>
              <a:t>WP </a:t>
            </a:r>
            <a:r>
              <a:rPr lang="en-GB" sz="3300" dirty="0">
                <a:solidFill>
                  <a:srgbClr val="002060"/>
                </a:solidFill>
                <a:latin typeface="Book Antiqua" panose="02040602050305030304" pitchFamily="18" charset="0"/>
              </a:rPr>
              <a:t>7 (Exploitation), </a:t>
            </a:r>
            <a:r>
              <a:rPr lang="en-GB" sz="3300" dirty="0" smtClean="0">
                <a:solidFill>
                  <a:srgbClr val="002060"/>
                </a:solidFill>
                <a:latin typeface="Book Antiqua" panose="02040602050305030304" pitchFamily="18" charset="0"/>
              </a:rPr>
              <a:t>A </a:t>
            </a:r>
            <a:r>
              <a:rPr lang="en-GB" sz="3300" dirty="0" smtClean="0">
                <a:solidFill>
                  <a:srgbClr val="002060"/>
                </a:solidFill>
                <a:latin typeface="Book Antiqua" panose="02040602050305030304" pitchFamily="18" charset="0"/>
              </a:rPr>
              <a:t>7.1 (Creation of sustainability plan) </a:t>
            </a:r>
            <a:r>
              <a:rPr lang="en-GB" sz="3300" dirty="0" smtClean="0">
                <a:solidFill>
                  <a:srgbClr val="002060"/>
                </a:solidFill>
                <a:latin typeface="Book Antiqua" panose="02040602050305030304" pitchFamily="18" charset="0"/>
              </a:rPr>
              <a:t>– </a:t>
            </a:r>
            <a:r>
              <a:rPr lang="en-GB" sz="3300" dirty="0">
                <a:solidFill>
                  <a:srgbClr val="002060"/>
                </a:solidFill>
                <a:latin typeface="Book Antiqua" panose="02040602050305030304" pitchFamily="18" charset="0"/>
              </a:rPr>
              <a:t>the KPA’s project team contributed to the </a:t>
            </a:r>
            <a:r>
              <a:rPr lang="en-GB" sz="3300" dirty="0" smtClean="0">
                <a:solidFill>
                  <a:srgbClr val="002060"/>
                </a:solidFill>
                <a:latin typeface="Book Antiqua" panose="02040602050305030304" pitchFamily="18" charset="0"/>
              </a:rPr>
              <a:t>creation of </a:t>
            </a:r>
            <a:r>
              <a:rPr lang="en-GB" sz="3300" dirty="0">
                <a:solidFill>
                  <a:srgbClr val="002060"/>
                </a:solidFill>
                <a:latin typeface="Book Antiqua" panose="02040602050305030304" pitchFamily="18" charset="0"/>
              </a:rPr>
              <a:t>the </a:t>
            </a:r>
            <a:r>
              <a:rPr lang="en-GB" sz="3300" dirty="0" smtClean="0">
                <a:solidFill>
                  <a:srgbClr val="002060"/>
                </a:solidFill>
                <a:latin typeface="Book Antiqua" panose="02040602050305030304" pitchFamily="18" charset="0"/>
              </a:rPr>
              <a:t>Academic Sustainability Plan and Financial Sustainability Plan. </a:t>
            </a:r>
            <a:r>
              <a:rPr lang="en-GB" sz="3300" dirty="0">
                <a:solidFill>
                  <a:srgbClr val="002060"/>
                </a:solidFill>
                <a:latin typeface="Book Antiqua" panose="02040602050305030304" pitchFamily="18" charset="0"/>
              </a:rPr>
              <a:t>Outcome: Academic </a:t>
            </a:r>
            <a:r>
              <a:rPr lang="en-GB" sz="3300" dirty="0" smtClean="0">
                <a:solidFill>
                  <a:srgbClr val="002060"/>
                </a:solidFill>
                <a:latin typeface="Book Antiqua" panose="02040602050305030304" pitchFamily="18" charset="0"/>
              </a:rPr>
              <a:t>and </a:t>
            </a:r>
            <a:r>
              <a:rPr lang="en-GB" sz="3300" dirty="0">
                <a:solidFill>
                  <a:srgbClr val="002060"/>
                </a:solidFill>
                <a:latin typeface="Book Antiqua" panose="02040602050305030304" pitchFamily="18" charset="0"/>
              </a:rPr>
              <a:t>Financial Sustainability </a:t>
            </a:r>
            <a:r>
              <a:rPr lang="en-GB" sz="3300" dirty="0" smtClean="0">
                <a:solidFill>
                  <a:srgbClr val="002060"/>
                </a:solidFill>
                <a:latin typeface="Book Antiqua" panose="02040602050305030304" pitchFamily="18" charset="0"/>
              </a:rPr>
              <a:t>Plans  created.</a:t>
            </a:r>
          </a:p>
          <a:p>
            <a:pPr algn="just">
              <a:buFont typeface="Wingdings" pitchFamily="2" charset="2"/>
              <a:buChar char="Ø"/>
            </a:pPr>
            <a:endParaRPr lang="en-GB" sz="3300" dirty="0">
              <a:solidFill>
                <a:srgbClr val="002060"/>
              </a:solidFill>
              <a:latin typeface="Book Antiqua" panose="02040602050305030304" pitchFamily="18" charset="0"/>
            </a:endParaRPr>
          </a:p>
          <a:p>
            <a:pPr algn="just">
              <a:buFont typeface="Wingdings" pitchFamily="2" charset="2"/>
              <a:buChar char="Ø"/>
            </a:pPr>
            <a:r>
              <a:rPr lang="en-GB" sz="3300" dirty="0" smtClean="0">
                <a:solidFill>
                  <a:srgbClr val="002060"/>
                </a:solidFill>
                <a:latin typeface="Book Antiqua" panose="02040602050305030304" pitchFamily="18" charset="0"/>
              </a:rPr>
              <a:t>WP 8 (Project Management), A 8.3 (Development of guidelines on the project management and reporting) </a:t>
            </a:r>
            <a:r>
              <a:rPr lang="en-GB" sz="3300" dirty="0">
                <a:solidFill>
                  <a:srgbClr val="002060"/>
                </a:solidFill>
                <a:latin typeface="Book Antiqua" panose="02040602050305030304" pitchFamily="18" charset="0"/>
              </a:rPr>
              <a:t>- the KPA’s project team contributed to the creation of the Guidelines on the project management and </a:t>
            </a:r>
            <a:r>
              <a:rPr lang="en-GB" sz="3300" dirty="0" smtClean="0">
                <a:solidFill>
                  <a:srgbClr val="002060"/>
                </a:solidFill>
                <a:latin typeface="Book Antiqua" panose="02040602050305030304" pitchFamily="18" charset="0"/>
              </a:rPr>
              <a:t>reporting. Outcome: Guidelines </a:t>
            </a:r>
            <a:r>
              <a:rPr lang="en-GB" sz="3300" dirty="0">
                <a:solidFill>
                  <a:srgbClr val="002060"/>
                </a:solidFill>
                <a:latin typeface="Book Antiqua" panose="02040602050305030304" pitchFamily="18" charset="0"/>
              </a:rPr>
              <a:t>on the project management and reporting </a:t>
            </a:r>
            <a:r>
              <a:rPr lang="en-GB" sz="3300" dirty="0" smtClean="0">
                <a:solidFill>
                  <a:srgbClr val="002060"/>
                </a:solidFill>
                <a:latin typeface="Book Antiqua" panose="02040602050305030304" pitchFamily="18" charset="0"/>
              </a:rPr>
              <a:t>created.</a:t>
            </a:r>
            <a:endParaRPr lang="en-US" sz="3300" dirty="0" smtClean="0">
              <a:solidFill>
                <a:srgbClr val="002060"/>
              </a:solidFill>
              <a:latin typeface="Book Antiqua" panose="02040602050305030304" pitchFamily="18" charset="0"/>
            </a:endParaRPr>
          </a:p>
          <a:p>
            <a:pPr algn="just">
              <a:buFont typeface="Wingdings" pitchFamily="2" charset="2"/>
              <a:buChar char="Ø"/>
            </a:pPr>
            <a:endParaRPr lang="en-US" sz="2600" dirty="0" smtClean="0">
              <a:solidFill>
                <a:srgbClr val="FF0000"/>
              </a:solidFill>
              <a:latin typeface="Book Antiqua" panose="02040602050305030304" pitchFamily="18" charset="0"/>
            </a:endParaRPr>
          </a:p>
          <a:p>
            <a:pPr algn="just">
              <a:buFont typeface="Wingdings" pitchFamily="2" charset="2"/>
              <a:buChar char="Ø"/>
            </a:pPr>
            <a:endParaRPr lang="en-US" sz="2600" dirty="0" smtClean="0">
              <a:solidFill>
                <a:srgbClr val="FF0000"/>
              </a:solidFill>
              <a:latin typeface="Book Antiqua" panose="02040602050305030304" pitchFamily="18" charset="0"/>
            </a:endParaRPr>
          </a:p>
          <a:p>
            <a:pPr marL="0" indent="0" algn="just">
              <a:buNone/>
            </a:pPr>
            <a:endParaRPr lang="en-US" sz="2600" dirty="0">
              <a:solidFill>
                <a:srgbClr val="FF0000"/>
              </a:solidFill>
              <a:latin typeface="Book Antiqua" panose="02040602050305030304" pitchFamily="18" charset="0"/>
            </a:endParaRPr>
          </a:p>
          <a:p>
            <a:pPr marL="0" indent="0" algn="just">
              <a:buNone/>
            </a:pPr>
            <a:endParaRPr lang="en-US" sz="2600" dirty="0" smtClean="0">
              <a:solidFill>
                <a:srgbClr val="FF0000"/>
              </a:solidFill>
              <a:latin typeface="Book Antiqua" panose="02040602050305030304" pitchFamily="18" charset="0"/>
            </a:endParaRPr>
          </a:p>
          <a:p>
            <a:pPr marL="0" indent="0" algn="just">
              <a:buNone/>
            </a:pPr>
            <a:endParaRPr lang="en-US" sz="2600" dirty="0" smtClean="0">
              <a:solidFill>
                <a:srgbClr val="FF0000"/>
              </a:solidFill>
              <a:latin typeface="Book Antiqua" panose="02040602050305030304" pitchFamily="18" charset="0"/>
            </a:endParaRPr>
          </a:p>
          <a:p>
            <a:pPr marL="0" indent="0" algn="just">
              <a:buNone/>
            </a:pPr>
            <a:endParaRPr lang="en-US" dirty="0">
              <a:solidFill>
                <a:srgbClr val="FF0000"/>
              </a:solidFill>
              <a:latin typeface="Book Antiqua" panose="02040602050305030304" pitchFamily="18" charset="0"/>
            </a:endParaRPr>
          </a:p>
          <a:p>
            <a:pPr marL="0" indent="0" algn="just">
              <a:buNone/>
            </a:pPr>
            <a:endParaRPr lang="en-GB" dirty="0" smtClean="0">
              <a:solidFill>
                <a:srgbClr val="FF0000"/>
              </a:solidFill>
              <a:latin typeface="Book Antiqua" panose="02040602050305030304" pitchFamily="18" charset="0"/>
            </a:endParaRPr>
          </a:p>
          <a:p>
            <a:pPr marL="0" indent="0" algn="just">
              <a:buNone/>
            </a:pPr>
            <a:endParaRPr lang="en-GB" dirty="0" smtClean="0">
              <a:solidFill>
                <a:srgbClr val="002060"/>
              </a:solidFill>
              <a:latin typeface="Book Antiqua" panose="02040602050305030304" pitchFamily="18" charset="0"/>
            </a:endParaRPr>
          </a:p>
          <a:p>
            <a:pPr algn="just">
              <a:buFont typeface="Wingdings" pitchFamily="2" charset="2"/>
              <a:buChar char="Ø"/>
            </a:pPr>
            <a:endParaRPr lang="en-GB" noProof="1">
              <a:solidFill>
                <a:srgbClr val="002060"/>
              </a:solidFill>
              <a:latin typeface="Book Antiqua" panose="02040602050305030304" pitchFamily="18" charset="0"/>
            </a:endParaRPr>
          </a:p>
        </p:txBody>
      </p:sp>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7</a:t>
            </a:fld>
            <a:endParaRPr lang="en-US" dirty="0"/>
          </a:p>
        </p:txBody>
      </p:sp>
      <p:pic>
        <p:nvPicPr>
          <p:cNvPr id="8"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43800" y="185737"/>
            <a:ext cx="1500187" cy="334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9" descr="final_color.jpg"/>
          <p:cNvPicPr>
            <a:picLocks noChangeAspect="1"/>
          </p:cNvPicPr>
          <p:nvPr/>
        </p:nvPicPr>
        <p:blipFill>
          <a:blip r:embed="rId3" cstate="print"/>
          <a:stretch>
            <a:fillRect/>
          </a:stretch>
        </p:blipFill>
        <p:spPr>
          <a:xfrm>
            <a:off x="0" y="0"/>
            <a:ext cx="1447800" cy="685800"/>
          </a:xfrm>
          <a:prstGeom prst="rect">
            <a:avLst/>
          </a:prstGeom>
        </p:spPr>
      </p:pic>
    </p:spTree>
    <p:extLst>
      <p:ext uri="{BB962C8B-B14F-4D97-AF65-F5344CB8AC3E}">
        <p14:creationId xmlns:p14="http://schemas.microsoft.com/office/powerpoint/2010/main" val="16212872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74700"/>
            <a:ext cx="8229600" cy="749300"/>
          </a:xfrm>
        </p:spPr>
        <p:txBody>
          <a:bodyPr>
            <a:normAutofit fontScale="90000"/>
          </a:bodyPr>
          <a:lstStyle/>
          <a:p>
            <a:r>
              <a:rPr lang="bs-Latn-BA" b="1" dirty="0" smtClean="0">
                <a:solidFill>
                  <a:srgbClr val="00B050"/>
                </a:solidFill>
                <a:effectLst>
                  <a:outerShdw blurRad="38100" dist="38100" dir="2700000" algn="tl">
                    <a:srgbClr val="000000">
                      <a:alpha val="43137"/>
                    </a:srgbClr>
                  </a:outerShdw>
                </a:effectLst>
                <a:latin typeface="Book Antiqua" panose="02040602050305030304" pitchFamily="18" charset="0"/>
              </a:rPr>
              <a:t>What have we done so far</a:t>
            </a:r>
            <a:r>
              <a:rPr lang="en-US" b="1" dirty="0">
                <a:solidFill>
                  <a:srgbClr val="00B050"/>
                </a:solidFill>
                <a:effectLst>
                  <a:outerShdw blurRad="38100" dist="38100" dir="2700000" algn="tl">
                    <a:srgbClr val="000000">
                      <a:alpha val="43137"/>
                    </a:srgbClr>
                  </a:outerShdw>
                </a:effectLst>
                <a:latin typeface="Book Antiqua" panose="02040602050305030304" pitchFamily="18" charset="0"/>
              </a:rPr>
              <a:t>:</a:t>
            </a:r>
            <a:endParaRPr lang="bs-Latn-BA" b="1" dirty="0">
              <a:solidFill>
                <a:srgbClr val="00B050"/>
              </a:solidFill>
              <a:effectLst>
                <a:outerShdw blurRad="38100" dist="38100" dir="2700000" algn="tl">
                  <a:srgbClr val="000000">
                    <a:alpha val="43137"/>
                  </a:srgbClr>
                </a:outerShdw>
              </a:effectLst>
              <a:latin typeface="Book Antiqua" panose="02040602050305030304" pitchFamily="18" charset="0"/>
            </a:endParaRPr>
          </a:p>
        </p:txBody>
      </p:sp>
      <p:sp>
        <p:nvSpPr>
          <p:cNvPr id="3" name="Content Placeholder 2"/>
          <p:cNvSpPr>
            <a:spLocks noGrp="1"/>
          </p:cNvSpPr>
          <p:nvPr>
            <p:ph idx="1"/>
          </p:nvPr>
        </p:nvSpPr>
        <p:spPr>
          <a:xfrm>
            <a:off x="304800" y="1447800"/>
            <a:ext cx="8382000" cy="4678363"/>
          </a:xfrm>
        </p:spPr>
        <p:txBody>
          <a:bodyPr>
            <a:normAutofit fontScale="40000" lnSpcReduction="20000"/>
          </a:bodyPr>
          <a:lstStyle/>
          <a:p>
            <a:pPr algn="just">
              <a:buFont typeface="Wingdings" pitchFamily="2" charset="2"/>
              <a:buChar char="Ø"/>
            </a:pPr>
            <a:endParaRPr lang="en-GB" sz="4400" dirty="0" smtClean="0">
              <a:solidFill>
                <a:srgbClr val="002060"/>
              </a:solidFill>
              <a:latin typeface="Book Antiqua" panose="02040602050305030304" pitchFamily="18" charset="0"/>
            </a:endParaRPr>
          </a:p>
          <a:p>
            <a:pPr algn="just">
              <a:buFont typeface="Wingdings" pitchFamily="2" charset="2"/>
              <a:buChar char="Ø"/>
            </a:pPr>
            <a:endParaRPr lang="en-GB" sz="4400" dirty="0" smtClean="0">
              <a:solidFill>
                <a:srgbClr val="002060"/>
              </a:solidFill>
              <a:latin typeface="Book Antiqua" panose="02040602050305030304" pitchFamily="18" charset="0"/>
            </a:endParaRPr>
          </a:p>
          <a:p>
            <a:pPr algn="just">
              <a:buFont typeface="Wingdings" pitchFamily="2" charset="2"/>
              <a:buChar char="Ø"/>
            </a:pPr>
            <a:r>
              <a:rPr lang="en-US" sz="5600" dirty="0" smtClean="0">
                <a:solidFill>
                  <a:srgbClr val="002060"/>
                </a:solidFill>
                <a:latin typeface="Book Antiqua" panose="02040602050305030304" pitchFamily="18" charset="0"/>
              </a:rPr>
              <a:t>Partnership Agreement signed (20 December 2016)</a:t>
            </a:r>
          </a:p>
          <a:p>
            <a:pPr marL="0" indent="0" algn="just">
              <a:buNone/>
            </a:pPr>
            <a:endParaRPr lang="en-US" sz="4400" dirty="0" smtClean="0">
              <a:solidFill>
                <a:srgbClr val="002060"/>
              </a:solidFill>
              <a:latin typeface="Book Antiqua" panose="02040602050305030304" pitchFamily="18" charset="0"/>
            </a:endParaRPr>
          </a:p>
          <a:p>
            <a:pPr algn="just">
              <a:buFont typeface="Wingdings" pitchFamily="2" charset="2"/>
              <a:buChar char="Ø"/>
            </a:pPr>
            <a:r>
              <a:rPr lang="en-GB" sz="5600" dirty="0" smtClean="0">
                <a:solidFill>
                  <a:srgbClr val="002060"/>
                </a:solidFill>
                <a:latin typeface="Book Antiqua" panose="02040602050305030304" pitchFamily="18" charset="0"/>
              </a:rPr>
              <a:t>Contact persons for individual work packages appointed.</a:t>
            </a:r>
          </a:p>
          <a:p>
            <a:pPr algn="just">
              <a:buFont typeface="Wingdings" pitchFamily="2" charset="2"/>
              <a:buChar char="Ø"/>
            </a:pPr>
            <a:endParaRPr lang="en-GB" sz="4400" dirty="0" smtClean="0">
              <a:solidFill>
                <a:srgbClr val="002060"/>
              </a:solidFill>
              <a:latin typeface="Book Antiqua" panose="02040602050305030304" pitchFamily="18" charset="0"/>
            </a:endParaRPr>
          </a:p>
          <a:p>
            <a:pPr algn="just">
              <a:buFont typeface="Wingdings" pitchFamily="2" charset="2"/>
              <a:buChar char="Ø"/>
            </a:pPr>
            <a:r>
              <a:rPr lang="en-GB" sz="4800" dirty="0" smtClean="0">
                <a:solidFill>
                  <a:srgbClr val="002060"/>
                </a:solidFill>
                <a:latin typeface="Book Antiqua" panose="02040602050305030304" pitchFamily="18" charset="0"/>
              </a:rPr>
              <a:t>A </a:t>
            </a:r>
            <a:r>
              <a:rPr lang="en-GB" sz="5600" dirty="0" smtClean="0">
                <a:solidFill>
                  <a:srgbClr val="002060"/>
                </a:solidFill>
                <a:latin typeface="Book Antiqua" panose="02040602050305030304" pitchFamily="18" charset="0"/>
              </a:rPr>
              <a:t>separate foreign currency account opened (for the needs of the project) (21 December 2016)</a:t>
            </a:r>
            <a:endParaRPr lang="en-GB" sz="6400" dirty="0" smtClean="0">
              <a:solidFill>
                <a:srgbClr val="002060"/>
              </a:solidFill>
              <a:latin typeface="Book Antiqua" panose="02040602050305030304" pitchFamily="18" charset="0"/>
            </a:endParaRPr>
          </a:p>
          <a:p>
            <a:pPr algn="just">
              <a:buFont typeface="Wingdings" pitchFamily="2" charset="2"/>
              <a:buChar char="Ø"/>
            </a:pPr>
            <a:endParaRPr lang="en-GB" sz="5600" dirty="0" smtClean="0">
              <a:solidFill>
                <a:srgbClr val="002060"/>
              </a:solidFill>
              <a:latin typeface="Book Antiqua" panose="02040602050305030304" pitchFamily="18" charset="0"/>
            </a:endParaRPr>
          </a:p>
          <a:p>
            <a:pPr algn="just">
              <a:buFont typeface="Wingdings" pitchFamily="2" charset="2"/>
              <a:buChar char="Ø"/>
            </a:pPr>
            <a:r>
              <a:rPr lang="en-GB" sz="5600" dirty="0" smtClean="0">
                <a:solidFill>
                  <a:srgbClr val="002060"/>
                </a:solidFill>
                <a:latin typeface="Book Antiqua" panose="02040602050305030304" pitchFamily="18" charset="0"/>
              </a:rPr>
              <a:t>Day-to-day </a:t>
            </a:r>
            <a:r>
              <a:rPr lang="en-GB" sz="5600" dirty="0" smtClean="0">
                <a:solidFill>
                  <a:srgbClr val="002060"/>
                </a:solidFill>
                <a:latin typeface="Book Antiqua" panose="02040602050305030304" pitchFamily="18" charset="0"/>
              </a:rPr>
              <a:t>communication and consultations with NatRisk project coordinator – University of Ni</a:t>
            </a:r>
            <a:r>
              <a:rPr lang="sr-Latn-RS" sz="5600" dirty="0" smtClean="0">
                <a:solidFill>
                  <a:srgbClr val="002060"/>
                </a:solidFill>
                <a:latin typeface="Book Antiqua" panose="02040602050305030304" pitchFamily="18" charset="0"/>
              </a:rPr>
              <a:t>š</a:t>
            </a:r>
            <a:r>
              <a:rPr lang="en-GB" sz="5600" dirty="0" smtClean="0">
                <a:solidFill>
                  <a:srgbClr val="002060"/>
                </a:solidFill>
                <a:latin typeface="Book Antiqua" panose="02040602050305030304" pitchFamily="18" charset="0"/>
              </a:rPr>
              <a:t> (UNI</a:t>
            </a:r>
            <a:r>
              <a:rPr lang="en-GB" sz="5600" dirty="0" smtClean="0">
                <a:solidFill>
                  <a:srgbClr val="002060"/>
                </a:solidFill>
                <a:latin typeface="Book Antiqua" panose="02040602050305030304" pitchFamily="18" charset="0"/>
              </a:rPr>
              <a:t>).</a:t>
            </a:r>
          </a:p>
          <a:p>
            <a:pPr algn="just">
              <a:buFont typeface="Wingdings" pitchFamily="2" charset="2"/>
              <a:buChar char="Ø"/>
            </a:pPr>
            <a:endParaRPr lang="en-GB" sz="5600" dirty="0">
              <a:solidFill>
                <a:srgbClr val="002060"/>
              </a:solidFill>
              <a:latin typeface="Book Antiqua" panose="02040602050305030304" pitchFamily="18" charset="0"/>
            </a:endParaRPr>
          </a:p>
          <a:p>
            <a:pPr algn="just">
              <a:buFont typeface="Wingdings" pitchFamily="2" charset="2"/>
              <a:buChar char="Ø"/>
            </a:pPr>
            <a:r>
              <a:rPr lang="en-GB" sz="5600" dirty="0" smtClean="0">
                <a:solidFill>
                  <a:srgbClr val="002060"/>
                </a:solidFill>
                <a:latin typeface="Book Antiqua" panose="02040602050305030304" pitchFamily="18" charset="0"/>
              </a:rPr>
              <a:t>Regular submission of quarterly reports to the coordinator, UNI (Work Progress Report)</a:t>
            </a:r>
            <a:endParaRPr lang="en-GB" sz="5600" dirty="0" smtClean="0">
              <a:solidFill>
                <a:srgbClr val="002060"/>
              </a:solidFill>
              <a:latin typeface="Book Antiqua" panose="02040602050305030304" pitchFamily="18" charset="0"/>
            </a:endParaRPr>
          </a:p>
          <a:p>
            <a:pPr algn="just">
              <a:buFont typeface="Wingdings" pitchFamily="2" charset="2"/>
              <a:buChar char="Ø"/>
            </a:pPr>
            <a:endParaRPr lang="en-GB" sz="5600" dirty="0" smtClean="0">
              <a:solidFill>
                <a:srgbClr val="002060"/>
              </a:solidFill>
              <a:latin typeface="Book Antiqua" panose="02040602050305030304" pitchFamily="18" charset="0"/>
            </a:endParaRPr>
          </a:p>
          <a:p>
            <a:pPr algn="just">
              <a:buFont typeface="Wingdings" pitchFamily="2" charset="2"/>
              <a:buChar char="Ø"/>
            </a:pPr>
            <a:endParaRPr lang="en-GB" sz="5600" dirty="0" smtClean="0">
              <a:solidFill>
                <a:srgbClr val="002060"/>
              </a:solidFill>
              <a:latin typeface="Book Antiqua" panose="02040602050305030304" pitchFamily="18" charset="0"/>
            </a:endParaRPr>
          </a:p>
          <a:p>
            <a:pPr algn="just">
              <a:buFont typeface="Wingdings" pitchFamily="2" charset="2"/>
              <a:buChar char="Ø"/>
            </a:pPr>
            <a:endParaRPr lang="en-US" sz="2600" dirty="0" smtClean="0">
              <a:solidFill>
                <a:srgbClr val="002060"/>
              </a:solidFill>
              <a:latin typeface="Book Antiqua" panose="02040602050305030304" pitchFamily="18" charset="0"/>
            </a:endParaRPr>
          </a:p>
          <a:p>
            <a:pPr algn="just">
              <a:buFont typeface="Wingdings" pitchFamily="2" charset="2"/>
              <a:buChar char="Ø"/>
            </a:pPr>
            <a:endParaRPr lang="en-US" sz="2600" dirty="0" smtClean="0">
              <a:solidFill>
                <a:srgbClr val="FF0000"/>
              </a:solidFill>
              <a:latin typeface="Book Antiqua" panose="02040602050305030304" pitchFamily="18" charset="0"/>
            </a:endParaRPr>
          </a:p>
          <a:p>
            <a:pPr marL="0" indent="0" algn="just">
              <a:buNone/>
            </a:pPr>
            <a:endParaRPr lang="en-US" sz="2600" dirty="0" smtClean="0">
              <a:solidFill>
                <a:srgbClr val="FF0000"/>
              </a:solidFill>
              <a:latin typeface="Book Antiqua" panose="02040602050305030304" pitchFamily="18" charset="0"/>
            </a:endParaRPr>
          </a:p>
          <a:p>
            <a:pPr marL="0" indent="0" algn="just">
              <a:buNone/>
            </a:pPr>
            <a:endParaRPr lang="en-US" sz="2600" dirty="0" smtClean="0">
              <a:solidFill>
                <a:srgbClr val="FF0000"/>
              </a:solidFill>
              <a:latin typeface="Book Antiqua" panose="02040602050305030304" pitchFamily="18" charset="0"/>
            </a:endParaRPr>
          </a:p>
          <a:p>
            <a:pPr marL="0" indent="0" algn="just">
              <a:buNone/>
            </a:pPr>
            <a:endParaRPr lang="en-US" sz="2600" dirty="0" smtClean="0">
              <a:solidFill>
                <a:srgbClr val="FF0000"/>
              </a:solidFill>
              <a:latin typeface="Book Antiqua" panose="02040602050305030304" pitchFamily="18" charset="0"/>
            </a:endParaRPr>
          </a:p>
          <a:p>
            <a:pPr marL="0" indent="0" algn="just">
              <a:buNone/>
            </a:pPr>
            <a:endParaRPr lang="en-US" dirty="0" smtClean="0">
              <a:solidFill>
                <a:srgbClr val="FF0000"/>
              </a:solidFill>
              <a:latin typeface="Book Antiqua" panose="02040602050305030304" pitchFamily="18" charset="0"/>
            </a:endParaRPr>
          </a:p>
          <a:p>
            <a:pPr marL="0" indent="0" algn="just">
              <a:buNone/>
            </a:pPr>
            <a:endParaRPr lang="en-GB" dirty="0" smtClean="0">
              <a:solidFill>
                <a:srgbClr val="FF0000"/>
              </a:solidFill>
              <a:latin typeface="Book Antiqua" panose="02040602050305030304" pitchFamily="18" charset="0"/>
            </a:endParaRPr>
          </a:p>
          <a:p>
            <a:pPr marL="0" indent="0" algn="just">
              <a:buNone/>
            </a:pPr>
            <a:endParaRPr lang="en-GB" dirty="0" smtClean="0">
              <a:solidFill>
                <a:srgbClr val="002060"/>
              </a:solidFill>
              <a:latin typeface="Book Antiqua" panose="02040602050305030304" pitchFamily="18" charset="0"/>
            </a:endParaRPr>
          </a:p>
          <a:p>
            <a:pPr algn="just">
              <a:buFont typeface="Wingdings" pitchFamily="2" charset="2"/>
              <a:buChar char="Ø"/>
            </a:pPr>
            <a:endParaRPr lang="en-GB" noProof="1">
              <a:solidFill>
                <a:srgbClr val="002060"/>
              </a:solidFill>
              <a:latin typeface="Book Antiqua" panose="02040602050305030304" pitchFamily="18" charset="0"/>
            </a:endParaRPr>
          </a:p>
        </p:txBody>
      </p:sp>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8</a:t>
            </a:fld>
            <a:endParaRPr lang="en-US" dirty="0"/>
          </a:p>
        </p:txBody>
      </p:sp>
      <p:pic>
        <p:nvPicPr>
          <p:cNvPr id="8"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43800" y="185737"/>
            <a:ext cx="1500187" cy="334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9" descr="final_color.jpg"/>
          <p:cNvPicPr>
            <a:picLocks noChangeAspect="1"/>
          </p:cNvPicPr>
          <p:nvPr/>
        </p:nvPicPr>
        <p:blipFill>
          <a:blip r:embed="rId3" cstate="print"/>
          <a:stretch>
            <a:fillRect/>
          </a:stretch>
        </p:blipFill>
        <p:spPr>
          <a:xfrm>
            <a:off x="0" y="0"/>
            <a:ext cx="1447800" cy="685800"/>
          </a:xfrm>
          <a:prstGeom prst="rect">
            <a:avLst/>
          </a:prstGeom>
        </p:spPr>
      </p:pic>
    </p:spTree>
    <p:extLst>
      <p:ext uri="{BB962C8B-B14F-4D97-AF65-F5344CB8AC3E}">
        <p14:creationId xmlns:p14="http://schemas.microsoft.com/office/powerpoint/2010/main" val="35626140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74700"/>
            <a:ext cx="8229600" cy="749300"/>
          </a:xfrm>
        </p:spPr>
        <p:txBody>
          <a:bodyPr>
            <a:normAutofit fontScale="90000"/>
          </a:bodyPr>
          <a:lstStyle/>
          <a:p>
            <a:r>
              <a:rPr lang="bs-Latn-BA" b="1" dirty="0" smtClean="0">
                <a:solidFill>
                  <a:srgbClr val="00B050"/>
                </a:solidFill>
                <a:effectLst>
                  <a:outerShdw blurRad="38100" dist="38100" dir="2700000" algn="tl">
                    <a:srgbClr val="000000">
                      <a:alpha val="43137"/>
                    </a:srgbClr>
                  </a:outerShdw>
                </a:effectLst>
                <a:latin typeface="Book Antiqua" panose="02040602050305030304" pitchFamily="18" charset="0"/>
              </a:rPr>
              <a:t>What have we done so far</a:t>
            </a:r>
            <a:r>
              <a:rPr lang="en-US" b="1" dirty="0">
                <a:solidFill>
                  <a:srgbClr val="00B050"/>
                </a:solidFill>
                <a:effectLst>
                  <a:outerShdw blurRad="38100" dist="38100" dir="2700000" algn="tl">
                    <a:srgbClr val="000000">
                      <a:alpha val="43137"/>
                    </a:srgbClr>
                  </a:outerShdw>
                </a:effectLst>
                <a:latin typeface="Book Antiqua" panose="02040602050305030304" pitchFamily="18" charset="0"/>
              </a:rPr>
              <a:t>:</a:t>
            </a:r>
            <a:endParaRPr lang="bs-Latn-BA" b="1" dirty="0">
              <a:solidFill>
                <a:srgbClr val="00B050"/>
              </a:solidFill>
              <a:effectLst>
                <a:outerShdw blurRad="38100" dist="38100" dir="2700000" algn="tl">
                  <a:srgbClr val="000000">
                    <a:alpha val="43137"/>
                  </a:srgbClr>
                </a:outerShdw>
              </a:effectLst>
              <a:latin typeface="Book Antiqua" panose="02040602050305030304" pitchFamily="18" charset="0"/>
            </a:endParaRPr>
          </a:p>
        </p:txBody>
      </p:sp>
      <p:sp>
        <p:nvSpPr>
          <p:cNvPr id="3" name="Content Placeholder 2"/>
          <p:cNvSpPr>
            <a:spLocks noGrp="1"/>
          </p:cNvSpPr>
          <p:nvPr>
            <p:ph idx="1"/>
          </p:nvPr>
        </p:nvSpPr>
        <p:spPr>
          <a:xfrm>
            <a:off x="304800" y="1447800"/>
            <a:ext cx="8382000" cy="4678363"/>
          </a:xfrm>
        </p:spPr>
        <p:txBody>
          <a:bodyPr>
            <a:normAutofit fontScale="32500" lnSpcReduction="20000"/>
          </a:bodyPr>
          <a:lstStyle/>
          <a:p>
            <a:pPr marL="0" indent="0" algn="just">
              <a:buNone/>
            </a:pPr>
            <a:endParaRPr lang="en-GB" sz="5600" dirty="0" smtClean="0">
              <a:solidFill>
                <a:srgbClr val="002060"/>
              </a:solidFill>
              <a:latin typeface="Book Antiqua" panose="02040602050305030304" pitchFamily="18" charset="0"/>
            </a:endParaRPr>
          </a:p>
          <a:p>
            <a:pPr algn="just">
              <a:buFont typeface="Wingdings" pitchFamily="2" charset="2"/>
              <a:buChar char="Ø"/>
            </a:pPr>
            <a:r>
              <a:rPr lang="en-US" sz="6200" dirty="0" smtClean="0">
                <a:solidFill>
                  <a:srgbClr val="002060"/>
                </a:solidFill>
                <a:latin typeface="Book Antiqua" panose="02040602050305030304" pitchFamily="18" charset="0"/>
              </a:rPr>
              <a:t>Two representatives were appointed for the tendering procedure (19 January 2017)</a:t>
            </a:r>
            <a:endParaRPr lang="en-GB" sz="6200" dirty="0" smtClean="0">
              <a:solidFill>
                <a:srgbClr val="002060"/>
              </a:solidFill>
              <a:latin typeface="Book Antiqua" panose="02040602050305030304" pitchFamily="18" charset="0"/>
            </a:endParaRPr>
          </a:p>
          <a:p>
            <a:pPr marL="0" indent="0" algn="just">
              <a:buNone/>
            </a:pPr>
            <a:endParaRPr lang="en-GB" sz="5600" dirty="0" smtClean="0">
              <a:solidFill>
                <a:srgbClr val="002060"/>
              </a:solidFill>
              <a:latin typeface="Book Antiqua" panose="02040602050305030304" pitchFamily="18" charset="0"/>
            </a:endParaRPr>
          </a:p>
          <a:p>
            <a:pPr algn="just">
              <a:buFont typeface="Wingdings" pitchFamily="2" charset="2"/>
              <a:buChar char="Ø"/>
            </a:pPr>
            <a:r>
              <a:rPr lang="en-GB" sz="6200" dirty="0" smtClean="0">
                <a:solidFill>
                  <a:srgbClr val="002060"/>
                </a:solidFill>
                <a:latin typeface="Book Antiqua" panose="02040602050305030304" pitchFamily="18" charset="0"/>
              </a:rPr>
              <a:t>The Annex VII was signed and delivered to UNI – bank account details of the beneficiary. (24 January 2017)</a:t>
            </a:r>
          </a:p>
          <a:p>
            <a:pPr algn="just">
              <a:buFont typeface="Wingdings" pitchFamily="2" charset="2"/>
              <a:buChar char="Ø"/>
            </a:pPr>
            <a:endParaRPr lang="en-GB" sz="5600" dirty="0" smtClean="0">
              <a:solidFill>
                <a:srgbClr val="002060"/>
              </a:solidFill>
              <a:latin typeface="Book Antiqua" panose="02040602050305030304" pitchFamily="18" charset="0"/>
            </a:endParaRPr>
          </a:p>
          <a:p>
            <a:pPr algn="just">
              <a:buFont typeface="Wingdings" pitchFamily="2" charset="2"/>
              <a:buChar char="Ø"/>
            </a:pPr>
            <a:r>
              <a:rPr lang="en-GB" sz="6200" dirty="0" smtClean="0">
                <a:solidFill>
                  <a:srgbClr val="002060"/>
                </a:solidFill>
                <a:latin typeface="Book Antiqua" panose="02040602050305030304" pitchFamily="18" charset="0"/>
              </a:rPr>
              <a:t>The </a:t>
            </a:r>
            <a:r>
              <a:rPr lang="en-GB" sz="6200" dirty="0">
                <a:solidFill>
                  <a:srgbClr val="002060"/>
                </a:solidFill>
                <a:latin typeface="Book Antiqua" panose="02040602050305030304" pitchFamily="18" charset="0"/>
              </a:rPr>
              <a:t>Annex IX was signed and delivered to UNI – partner request for first instalment of the first pre-financing</a:t>
            </a:r>
            <a:r>
              <a:rPr lang="en-GB" sz="6200" dirty="0" smtClean="0">
                <a:solidFill>
                  <a:srgbClr val="002060"/>
                </a:solidFill>
                <a:latin typeface="Book Antiqua" panose="02040602050305030304" pitchFamily="18" charset="0"/>
              </a:rPr>
              <a:t>. (14 February 2017</a:t>
            </a:r>
            <a:r>
              <a:rPr lang="en-GB" sz="6200" dirty="0" smtClean="0">
                <a:solidFill>
                  <a:srgbClr val="002060"/>
                </a:solidFill>
                <a:latin typeface="Book Antiqua" panose="02040602050305030304" pitchFamily="18" charset="0"/>
              </a:rPr>
              <a:t>)</a:t>
            </a:r>
          </a:p>
          <a:p>
            <a:pPr algn="just">
              <a:buFont typeface="Wingdings" pitchFamily="2" charset="2"/>
              <a:buChar char="Ø"/>
            </a:pPr>
            <a:endParaRPr lang="en-GB" sz="5600" dirty="0" smtClean="0">
              <a:solidFill>
                <a:srgbClr val="002060"/>
              </a:solidFill>
              <a:latin typeface="Book Antiqua" panose="02040602050305030304" pitchFamily="18" charset="0"/>
            </a:endParaRPr>
          </a:p>
          <a:p>
            <a:pPr algn="just">
              <a:buFont typeface="Wingdings" pitchFamily="2" charset="2"/>
              <a:buChar char="Ø"/>
            </a:pPr>
            <a:r>
              <a:rPr lang="en-GB" sz="6200" dirty="0">
                <a:solidFill>
                  <a:srgbClr val="002060"/>
                </a:solidFill>
                <a:latin typeface="Book Antiqua" panose="02040602050305030304" pitchFamily="18" charset="0"/>
              </a:rPr>
              <a:t>A total amount of 10,906.50 EUR was transferred to the KPA’s separate foreign currency account. (March 2017)</a:t>
            </a:r>
          </a:p>
          <a:p>
            <a:pPr algn="just">
              <a:buFont typeface="Wingdings" pitchFamily="2" charset="2"/>
              <a:buChar char="Ø"/>
            </a:pPr>
            <a:endParaRPr lang="en-US" sz="5600" dirty="0">
              <a:solidFill>
                <a:srgbClr val="002060"/>
              </a:solidFill>
              <a:latin typeface="Book Antiqua" panose="02040602050305030304" pitchFamily="18" charset="0"/>
            </a:endParaRPr>
          </a:p>
          <a:p>
            <a:pPr algn="just">
              <a:buFont typeface="Wingdings" pitchFamily="2" charset="2"/>
              <a:buChar char="Ø"/>
            </a:pPr>
            <a:r>
              <a:rPr lang="en-GB" sz="6200" dirty="0">
                <a:solidFill>
                  <a:srgbClr val="002060"/>
                </a:solidFill>
                <a:latin typeface="Book Antiqua" panose="02040602050305030304" pitchFamily="18" charset="0"/>
              </a:rPr>
              <a:t>The KPA’s Senate adopted the Decision on appointing the members of the KPA’s project team participating in the NatRisk project (17 March 2017) </a:t>
            </a:r>
            <a:endParaRPr lang="en-GB" sz="6200" dirty="0" smtClean="0">
              <a:solidFill>
                <a:srgbClr val="002060"/>
              </a:solidFill>
              <a:latin typeface="Book Antiqua" panose="02040602050305030304" pitchFamily="18" charset="0"/>
            </a:endParaRPr>
          </a:p>
          <a:p>
            <a:pPr algn="just">
              <a:buFont typeface="Wingdings" pitchFamily="2" charset="2"/>
              <a:buChar char="Ø"/>
            </a:pPr>
            <a:endParaRPr lang="en-GB" sz="5600" dirty="0" smtClean="0">
              <a:solidFill>
                <a:srgbClr val="002060"/>
              </a:solidFill>
              <a:latin typeface="Book Antiqua" panose="02040602050305030304" pitchFamily="18" charset="0"/>
            </a:endParaRPr>
          </a:p>
          <a:p>
            <a:pPr algn="just">
              <a:buFont typeface="Wingdings" pitchFamily="2" charset="2"/>
              <a:buChar char="Ø"/>
            </a:pPr>
            <a:endParaRPr lang="en-US" sz="2600" dirty="0" smtClean="0">
              <a:solidFill>
                <a:srgbClr val="002060"/>
              </a:solidFill>
              <a:latin typeface="Book Antiqua" panose="02040602050305030304" pitchFamily="18" charset="0"/>
            </a:endParaRPr>
          </a:p>
          <a:p>
            <a:pPr algn="just">
              <a:buFont typeface="Wingdings" pitchFamily="2" charset="2"/>
              <a:buChar char="Ø"/>
            </a:pPr>
            <a:endParaRPr lang="en-US" sz="2600" dirty="0" smtClean="0">
              <a:solidFill>
                <a:srgbClr val="FF0000"/>
              </a:solidFill>
              <a:latin typeface="Book Antiqua" panose="02040602050305030304" pitchFamily="18" charset="0"/>
            </a:endParaRPr>
          </a:p>
          <a:p>
            <a:pPr marL="0" indent="0" algn="just">
              <a:buNone/>
            </a:pPr>
            <a:endParaRPr lang="en-US" sz="2600" dirty="0" smtClean="0">
              <a:solidFill>
                <a:srgbClr val="FF0000"/>
              </a:solidFill>
              <a:latin typeface="Book Antiqua" panose="02040602050305030304" pitchFamily="18" charset="0"/>
            </a:endParaRPr>
          </a:p>
          <a:p>
            <a:pPr marL="0" indent="0" algn="just">
              <a:buNone/>
            </a:pPr>
            <a:endParaRPr lang="en-US" sz="2600" dirty="0" smtClean="0">
              <a:solidFill>
                <a:srgbClr val="FF0000"/>
              </a:solidFill>
              <a:latin typeface="Book Antiqua" panose="02040602050305030304" pitchFamily="18" charset="0"/>
            </a:endParaRPr>
          </a:p>
          <a:p>
            <a:pPr marL="0" indent="0" algn="just">
              <a:buNone/>
            </a:pPr>
            <a:endParaRPr lang="en-US" sz="2600" dirty="0" smtClean="0">
              <a:solidFill>
                <a:srgbClr val="FF0000"/>
              </a:solidFill>
              <a:latin typeface="Book Antiqua" panose="02040602050305030304" pitchFamily="18" charset="0"/>
            </a:endParaRPr>
          </a:p>
          <a:p>
            <a:pPr marL="0" indent="0" algn="just">
              <a:buNone/>
            </a:pPr>
            <a:endParaRPr lang="en-US" dirty="0" smtClean="0">
              <a:solidFill>
                <a:srgbClr val="FF0000"/>
              </a:solidFill>
              <a:latin typeface="Book Antiqua" panose="02040602050305030304" pitchFamily="18" charset="0"/>
            </a:endParaRPr>
          </a:p>
          <a:p>
            <a:pPr marL="0" indent="0" algn="just">
              <a:buNone/>
            </a:pPr>
            <a:endParaRPr lang="en-GB" dirty="0" smtClean="0">
              <a:solidFill>
                <a:srgbClr val="FF0000"/>
              </a:solidFill>
              <a:latin typeface="Book Antiqua" panose="02040602050305030304" pitchFamily="18" charset="0"/>
            </a:endParaRPr>
          </a:p>
          <a:p>
            <a:pPr marL="0" indent="0" algn="just">
              <a:buNone/>
            </a:pPr>
            <a:endParaRPr lang="en-GB" dirty="0" smtClean="0">
              <a:solidFill>
                <a:srgbClr val="002060"/>
              </a:solidFill>
              <a:latin typeface="Book Antiqua" panose="02040602050305030304" pitchFamily="18" charset="0"/>
            </a:endParaRPr>
          </a:p>
          <a:p>
            <a:pPr algn="just">
              <a:buFont typeface="Wingdings" pitchFamily="2" charset="2"/>
              <a:buChar char="Ø"/>
            </a:pPr>
            <a:endParaRPr lang="en-GB" noProof="1">
              <a:solidFill>
                <a:srgbClr val="002060"/>
              </a:solidFill>
              <a:latin typeface="Book Antiqua" panose="02040602050305030304" pitchFamily="18" charset="0"/>
            </a:endParaRPr>
          </a:p>
        </p:txBody>
      </p:sp>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9</a:t>
            </a:fld>
            <a:endParaRPr lang="en-US" dirty="0"/>
          </a:p>
        </p:txBody>
      </p:sp>
      <p:pic>
        <p:nvPicPr>
          <p:cNvPr id="8"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43800" y="185737"/>
            <a:ext cx="1500187" cy="334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9" descr="final_color.jpg"/>
          <p:cNvPicPr>
            <a:picLocks noChangeAspect="1"/>
          </p:cNvPicPr>
          <p:nvPr/>
        </p:nvPicPr>
        <p:blipFill>
          <a:blip r:embed="rId3" cstate="print"/>
          <a:stretch>
            <a:fillRect/>
          </a:stretch>
        </p:blipFill>
        <p:spPr>
          <a:xfrm>
            <a:off x="0" y="0"/>
            <a:ext cx="1447800" cy="685800"/>
          </a:xfrm>
          <a:prstGeom prst="rect">
            <a:avLst/>
          </a:prstGeom>
        </p:spPr>
      </p:pic>
    </p:spTree>
    <p:extLst>
      <p:ext uri="{BB962C8B-B14F-4D97-AF65-F5344CB8AC3E}">
        <p14:creationId xmlns:p14="http://schemas.microsoft.com/office/powerpoint/2010/main" val="203543773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842</TotalTime>
  <Words>1413</Words>
  <Application>Microsoft Office PowerPoint</Application>
  <PresentationFormat>On-screen Show (4:3)</PresentationFormat>
  <Paragraphs>170</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Development of master curricula for natural disasters risk management in Western Balkan countries</vt:lpstr>
      <vt:lpstr>The KPA‘s Project Team</vt:lpstr>
      <vt:lpstr>What have we done so far:</vt:lpstr>
      <vt:lpstr>What have we done so far:</vt:lpstr>
      <vt:lpstr>What have we done so far:</vt:lpstr>
      <vt:lpstr>What have we done so far:</vt:lpstr>
      <vt:lpstr>What have we done so far:</vt:lpstr>
      <vt:lpstr>What have we done so far:</vt:lpstr>
      <vt:lpstr>What have we done so far:</vt:lpstr>
      <vt:lpstr>What we plan to do next:</vt:lpstr>
      <vt:lpstr>What we plan to do next:</vt:lpstr>
      <vt:lpstr>    Thank you for your attention!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Strengthening of Internationalisation in B&amp;H Higher Education</dc:title>
  <dc:creator>user</dc:creator>
  <cp:lastModifiedBy>Jelena Pandza</cp:lastModifiedBy>
  <cp:revision>67</cp:revision>
  <dcterms:created xsi:type="dcterms:W3CDTF">2006-08-16T00:00:00Z</dcterms:created>
  <dcterms:modified xsi:type="dcterms:W3CDTF">2017-04-19T20:34:04Z</dcterms:modified>
</cp:coreProperties>
</file>